
<file path=[Content_Types].xml><?xml version="1.0" encoding="utf-8"?>
<Types xmlns="http://schemas.openxmlformats.org/package/2006/content-types">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3" r:id="rId1"/>
  </p:sldMasterIdLst>
  <p:notesMasterIdLst>
    <p:notesMasterId r:id="rId33"/>
  </p:notesMasterIdLst>
  <p:sldIdLst>
    <p:sldId id="256" r:id="rId2"/>
    <p:sldId id="258" r:id="rId3"/>
    <p:sldId id="259" r:id="rId4"/>
    <p:sldId id="266" r:id="rId5"/>
    <p:sldId id="271" r:id="rId6"/>
    <p:sldId id="272" r:id="rId7"/>
    <p:sldId id="276" r:id="rId8"/>
    <p:sldId id="273" r:id="rId9"/>
    <p:sldId id="277" r:id="rId10"/>
    <p:sldId id="274" r:id="rId11"/>
    <p:sldId id="278" r:id="rId12"/>
    <p:sldId id="260" r:id="rId13"/>
    <p:sldId id="270" r:id="rId14"/>
    <p:sldId id="263" r:id="rId15"/>
    <p:sldId id="279" r:id="rId16"/>
    <p:sldId id="281" r:id="rId17"/>
    <p:sldId id="280" r:id="rId18"/>
    <p:sldId id="284" r:id="rId19"/>
    <p:sldId id="283" r:id="rId20"/>
    <p:sldId id="264" r:id="rId21"/>
    <p:sldId id="282" r:id="rId22"/>
    <p:sldId id="267" r:id="rId23"/>
    <p:sldId id="285" r:id="rId24"/>
    <p:sldId id="286" r:id="rId25"/>
    <p:sldId id="289" r:id="rId26"/>
    <p:sldId id="287" r:id="rId27"/>
    <p:sldId id="288" r:id="rId28"/>
    <p:sldId id="290" r:id="rId29"/>
    <p:sldId id="269" r:id="rId30"/>
    <p:sldId id="268" r:id="rId31"/>
    <p:sldId id="262" r:id="rId32"/>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94"/>
  </p:normalViewPr>
  <p:slideViewPr>
    <p:cSldViewPr snapToGrid="0">
      <p:cViewPr varScale="1">
        <p:scale>
          <a:sx n="160" d="100"/>
          <a:sy n="160" d="100"/>
        </p:scale>
        <p:origin x="240" y="17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d0a70d0a1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4" name="Google Shape;64;gd0a70d0a1e_0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d0a70d0a1e_0_9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gd0a70d0a1e_0_9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658684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d0a70d0a1e_0_9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gd0a70d0a1e_0_9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169045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d0a70d0a1e_0_9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8" name="Google Shape;88;gd0a70d0a1e_0_9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d0a70d0a1e_0_9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8" name="Google Shape;88;gd0a70d0a1e_0_9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482015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d0a70d0a1e_0_9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8" name="Google Shape;88;gd0a70d0a1e_0_9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685055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d0a70d0a1e_0_9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8" name="Google Shape;88;gd0a70d0a1e_0_9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29006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d0a70d0a1e_0_9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8" name="Google Shape;88;gd0a70d0a1e_0_9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141073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d0a70d0a1e_0_9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8" name="Google Shape;88;gd0a70d0a1e_0_9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672908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d0a70d0a1e_0_9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8" name="Google Shape;88;gd0a70d0a1e_0_9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09440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d0a70d0a1e_0_9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8" name="Google Shape;88;gd0a70d0a1e_0_9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183288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d0a70d0a1e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6" name="Google Shape;76;gd0a70d0a1e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d0a70d0a1e_0_9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8" name="Google Shape;88;gd0a70d0a1e_0_9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735650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d0a70d0a1e_0_9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8" name="Google Shape;88;gd0a70d0a1e_0_9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5156368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d0a70d0a1e_0_9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8" name="Google Shape;88;gd0a70d0a1e_0_9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2539524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d0a70d0a1e_0_9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8" name="Google Shape;88;gd0a70d0a1e_0_9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7711033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d0a70d0a1e_0_9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8" name="Google Shape;88;gd0a70d0a1e_0_9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2365970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d0a70d0a1e_0_9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8" name="Google Shape;88;gd0a70d0a1e_0_9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5090071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d0a70d0a1e_0_9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8" name="Google Shape;88;gd0a70d0a1e_0_9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2932212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d0a70d0a1e_0_9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8" name="Google Shape;88;gd0a70d0a1e_0_9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98992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d0a70d0a1e_0_3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0" name="Google Shape;100;gd0a70d0a1e_0_37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d0a70d0a1e_0_9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gd0a70d0a1e_0_9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d0a70d0a1e_0_9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gd0a70d0a1e_0_9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136064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d0a70d0a1e_0_9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gd0a70d0a1e_0_9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814900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d0a70d0a1e_0_9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gd0a70d0a1e_0_9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829632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d0a70d0a1e_0_9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gd0a70d0a1e_0_9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103781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d0a70d0a1e_0_9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gd0a70d0a1e_0_9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438150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d0a70d0a1e_0_9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gd0a70d0a1e_0_9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295234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p:cSld name="Title Slide">
    <p:bg>
      <p:bgPr>
        <a:blipFill>
          <a:blip r:embed="rId2">
            <a:alphaModFix/>
          </a:blip>
          <a:stretch>
            <a:fillRect/>
          </a:stretch>
        </a:blip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623888" y="470006"/>
            <a:ext cx="7886700" cy="1512000"/>
          </a:xfrm>
          <a:prstGeom prst="rect">
            <a:avLst/>
          </a:prstGeom>
          <a:noFill/>
          <a:ln>
            <a:noFill/>
          </a:ln>
        </p:spPr>
        <p:txBody>
          <a:bodyPr spcFirstLastPara="1" wrap="square" lIns="91425" tIns="45700" rIns="91425" bIns="45700" anchor="b" anchorCtr="0">
            <a:normAutofit/>
          </a:bodyPr>
          <a:lstStyle>
            <a:lvl1pPr lvl="0" algn="l" rtl="0">
              <a:lnSpc>
                <a:spcPct val="90000"/>
              </a:lnSpc>
              <a:spcBef>
                <a:spcPts val="0"/>
              </a:spcBef>
              <a:spcAft>
                <a:spcPts val="0"/>
              </a:spcAft>
              <a:buClr>
                <a:schemeClr val="lt1"/>
              </a:buClr>
              <a:buSzPts val="4500"/>
              <a:buFont typeface="Arial"/>
              <a:buNone/>
              <a:defRPr sz="4500">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2" name="Google Shape;52;p13"/>
          <p:cNvSpPr txBox="1">
            <a:spLocks noGrp="1"/>
          </p:cNvSpPr>
          <p:nvPr>
            <p:ph type="body" idx="1"/>
          </p:nvPr>
        </p:nvSpPr>
        <p:spPr>
          <a:xfrm>
            <a:off x="623888" y="2002285"/>
            <a:ext cx="7886700" cy="562500"/>
          </a:xfrm>
          <a:prstGeom prst="rect">
            <a:avLst/>
          </a:prstGeom>
          <a:noFill/>
          <a:ln>
            <a:noFill/>
          </a:ln>
        </p:spPr>
        <p:txBody>
          <a:bodyPr spcFirstLastPara="1" wrap="square" lIns="91425" tIns="45700" rIns="91425" bIns="45700" anchor="t" anchorCtr="0">
            <a:normAutofit/>
          </a:bodyPr>
          <a:lstStyle>
            <a:lvl1pPr marL="457200" lvl="0" indent="-228600" algn="l" rtl="0">
              <a:lnSpc>
                <a:spcPct val="90000"/>
              </a:lnSpc>
              <a:spcBef>
                <a:spcPts val="750"/>
              </a:spcBef>
              <a:spcAft>
                <a:spcPts val="0"/>
              </a:spcAft>
              <a:buClr>
                <a:schemeClr val="lt1"/>
              </a:buClr>
              <a:buSzPts val="1600"/>
              <a:buNone/>
              <a:defRPr sz="1600" b="1">
                <a:solidFill>
                  <a:schemeClr val="lt1"/>
                </a:solidFill>
              </a:defRPr>
            </a:lvl1pPr>
            <a:lvl2pPr marL="914400" lvl="1" indent="-228600" algn="l" rtl="0">
              <a:lnSpc>
                <a:spcPct val="90000"/>
              </a:lnSpc>
              <a:spcBef>
                <a:spcPts val="1200"/>
              </a:spcBef>
              <a:spcAft>
                <a:spcPts val="0"/>
              </a:spcAft>
              <a:buClr>
                <a:srgbClr val="888888"/>
              </a:buClr>
              <a:buSzPts val="1500"/>
              <a:buNone/>
              <a:defRPr sz="1500">
                <a:solidFill>
                  <a:srgbClr val="888888"/>
                </a:solidFill>
              </a:defRPr>
            </a:lvl2pPr>
            <a:lvl3pPr marL="1371600" lvl="2" indent="-228600" algn="l" rtl="0">
              <a:lnSpc>
                <a:spcPct val="90000"/>
              </a:lnSpc>
              <a:spcBef>
                <a:spcPts val="1200"/>
              </a:spcBef>
              <a:spcAft>
                <a:spcPts val="0"/>
              </a:spcAft>
              <a:buClr>
                <a:srgbClr val="888888"/>
              </a:buClr>
              <a:buSzPts val="1350"/>
              <a:buNone/>
              <a:defRPr sz="1350">
                <a:solidFill>
                  <a:srgbClr val="888888"/>
                </a:solidFill>
              </a:defRPr>
            </a:lvl3pPr>
            <a:lvl4pPr marL="1828800" lvl="3" indent="-228600" algn="l" rtl="0">
              <a:lnSpc>
                <a:spcPct val="90000"/>
              </a:lnSpc>
              <a:spcBef>
                <a:spcPts val="1200"/>
              </a:spcBef>
              <a:spcAft>
                <a:spcPts val="0"/>
              </a:spcAft>
              <a:buClr>
                <a:srgbClr val="888888"/>
              </a:buClr>
              <a:buSzPts val="1200"/>
              <a:buNone/>
              <a:defRPr sz="1200">
                <a:solidFill>
                  <a:srgbClr val="888888"/>
                </a:solidFill>
              </a:defRPr>
            </a:lvl4pPr>
            <a:lvl5pPr marL="2286000" lvl="4" indent="-228600" algn="l" rtl="0">
              <a:lnSpc>
                <a:spcPct val="90000"/>
              </a:lnSpc>
              <a:spcBef>
                <a:spcPts val="1200"/>
              </a:spcBef>
              <a:spcAft>
                <a:spcPts val="0"/>
              </a:spcAft>
              <a:buClr>
                <a:srgbClr val="888888"/>
              </a:buClr>
              <a:buSzPts val="1200"/>
              <a:buNone/>
              <a:defRPr sz="1200">
                <a:solidFill>
                  <a:srgbClr val="888888"/>
                </a:solidFill>
              </a:defRPr>
            </a:lvl5pPr>
            <a:lvl6pPr marL="2743200" lvl="5" indent="-228600" algn="l" rtl="0">
              <a:lnSpc>
                <a:spcPct val="90000"/>
              </a:lnSpc>
              <a:spcBef>
                <a:spcPts val="1200"/>
              </a:spcBef>
              <a:spcAft>
                <a:spcPts val="0"/>
              </a:spcAft>
              <a:buClr>
                <a:srgbClr val="888888"/>
              </a:buClr>
              <a:buSzPts val="1200"/>
              <a:buNone/>
              <a:defRPr sz="1200">
                <a:solidFill>
                  <a:srgbClr val="888888"/>
                </a:solidFill>
              </a:defRPr>
            </a:lvl6pPr>
            <a:lvl7pPr marL="3200400" lvl="6" indent="-228600" algn="l" rtl="0">
              <a:lnSpc>
                <a:spcPct val="90000"/>
              </a:lnSpc>
              <a:spcBef>
                <a:spcPts val="1200"/>
              </a:spcBef>
              <a:spcAft>
                <a:spcPts val="0"/>
              </a:spcAft>
              <a:buClr>
                <a:srgbClr val="888888"/>
              </a:buClr>
              <a:buSzPts val="1200"/>
              <a:buNone/>
              <a:defRPr sz="1200">
                <a:solidFill>
                  <a:srgbClr val="888888"/>
                </a:solidFill>
              </a:defRPr>
            </a:lvl7pPr>
            <a:lvl8pPr marL="3657600" lvl="7" indent="-228600" algn="l" rtl="0">
              <a:lnSpc>
                <a:spcPct val="90000"/>
              </a:lnSpc>
              <a:spcBef>
                <a:spcPts val="1200"/>
              </a:spcBef>
              <a:spcAft>
                <a:spcPts val="0"/>
              </a:spcAft>
              <a:buClr>
                <a:srgbClr val="888888"/>
              </a:buClr>
              <a:buSzPts val="1200"/>
              <a:buNone/>
              <a:defRPr sz="1200">
                <a:solidFill>
                  <a:srgbClr val="888888"/>
                </a:solidFill>
              </a:defRPr>
            </a:lvl8pPr>
            <a:lvl9pPr marL="4114800" lvl="8" indent="-228600" algn="l" rtl="0">
              <a:lnSpc>
                <a:spcPct val="90000"/>
              </a:lnSpc>
              <a:spcBef>
                <a:spcPts val="1200"/>
              </a:spcBef>
              <a:spcAft>
                <a:spcPts val="1200"/>
              </a:spcAft>
              <a:buClr>
                <a:srgbClr val="888888"/>
              </a:buClr>
              <a:buSzPts val="1200"/>
              <a:buNone/>
              <a:defRPr sz="1200">
                <a:solidFill>
                  <a:srgbClr val="888888"/>
                </a:solidFill>
              </a:defRPr>
            </a:lvl9pPr>
          </a:lstStyle>
          <a:p>
            <a:endParaRPr/>
          </a:p>
        </p:txBody>
      </p:sp>
      <p:sp>
        <p:nvSpPr>
          <p:cNvPr id="53" name="Google Shape;53;p13"/>
          <p:cNvSpPr txBox="1">
            <a:spLocks noGrp="1"/>
          </p:cNvSpPr>
          <p:nvPr>
            <p:ph type="body" idx="2"/>
          </p:nvPr>
        </p:nvSpPr>
        <p:spPr>
          <a:xfrm>
            <a:off x="623888" y="4409631"/>
            <a:ext cx="7886700" cy="297300"/>
          </a:xfrm>
          <a:prstGeom prst="rect">
            <a:avLst/>
          </a:prstGeom>
          <a:noFill/>
          <a:ln>
            <a:noFill/>
          </a:ln>
        </p:spPr>
        <p:txBody>
          <a:bodyPr spcFirstLastPara="1" wrap="square" lIns="91425" tIns="45700" rIns="91425" bIns="45700" anchor="t" anchorCtr="0">
            <a:normAutofit/>
          </a:bodyPr>
          <a:lstStyle>
            <a:lvl1pPr marL="457200" lvl="0" indent="-228600" algn="l" rtl="0">
              <a:lnSpc>
                <a:spcPct val="90000"/>
              </a:lnSpc>
              <a:spcBef>
                <a:spcPts val="750"/>
              </a:spcBef>
              <a:spcAft>
                <a:spcPts val="0"/>
              </a:spcAft>
              <a:buClr>
                <a:srgbClr val="ECEAD1"/>
              </a:buClr>
              <a:buSzPts val="1400"/>
              <a:buNone/>
              <a:defRPr sz="1400" b="0">
                <a:solidFill>
                  <a:srgbClr val="ECEAD1"/>
                </a:solidFill>
              </a:defRPr>
            </a:lvl1pPr>
            <a:lvl2pPr marL="914400" lvl="1" indent="-228600" algn="l" rtl="0">
              <a:lnSpc>
                <a:spcPct val="90000"/>
              </a:lnSpc>
              <a:spcBef>
                <a:spcPts val="1200"/>
              </a:spcBef>
              <a:spcAft>
                <a:spcPts val="0"/>
              </a:spcAft>
              <a:buClr>
                <a:srgbClr val="888888"/>
              </a:buClr>
              <a:buSzPts val="1500"/>
              <a:buNone/>
              <a:defRPr sz="1500">
                <a:solidFill>
                  <a:srgbClr val="888888"/>
                </a:solidFill>
              </a:defRPr>
            </a:lvl2pPr>
            <a:lvl3pPr marL="1371600" lvl="2" indent="-228600" algn="l" rtl="0">
              <a:lnSpc>
                <a:spcPct val="90000"/>
              </a:lnSpc>
              <a:spcBef>
                <a:spcPts val="1200"/>
              </a:spcBef>
              <a:spcAft>
                <a:spcPts val="0"/>
              </a:spcAft>
              <a:buClr>
                <a:srgbClr val="888888"/>
              </a:buClr>
              <a:buSzPts val="1350"/>
              <a:buNone/>
              <a:defRPr sz="1350">
                <a:solidFill>
                  <a:srgbClr val="888888"/>
                </a:solidFill>
              </a:defRPr>
            </a:lvl3pPr>
            <a:lvl4pPr marL="1828800" lvl="3" indent="-228600" algn="l" rtl="0">
              <a:lnSpc>
                <a:spcPct val="90000"/>
              </a:lnSpc>
              <a:spcBef>
                <a:spcPts val="1200"/>
              </a:spcBef>
              <a:spcAft>
                <a:spcPts val="0"/>
              </a:spcAft>
              <a:buClr>
                <a:srgbClr val="888888"/>
              </a:buClr>
              <a:buSzPts val="1200"/>
              <a:buNone/>
              <a:defRPr sz="1200">
                <a:solidFill>
                  <a:srgbClr val="888888"/>
                </a:solidFill>
              </a:defRPr>
            </a:lvl4pPr>
            <a:lvl5pPr marL="2286000" lvl="4" indent="-228600" algn="l" rtl="0">
              <a:lnSpc>
                <a:spcPct val="90000"/>
              </a:lnSpc>
              <a:spcBef>
                <a:spcPts val="1200"/>
              </a:spcBef>
              <a:spcAft>
                <a:spcPts val="0"/>
              </a:spcAft>
              <a:buClr>
                <a:srgbClr val="888888"/>
              </a:buClr>
              <a:buSzPts val="1200"/>
              <a:buNone/>
              <a:defRPr sz="1200">
                <a:solidFill>
                  <a:srgbClr val="888888"/>
                </a:solidFill>
              </a:defRPr>
            </a:lvl5pPr>
            <a:lvl6pPr marL="2743200" lvl="5" indent="-228600" algn="l" rtl="0">
              <a:lnSpc>
                <a:spcPct val="90000"/>
              </a:lnSpc>
              <a:spcBef>
                <a:spcPts val="1200"/>
              </a:spcBef>
              <a:spcAft>
                <a:spcPts val="0"/>
              </a:spcAft>
              <a:buClr>
                <a:srgbClr val="888888"/>
              </a:buClr>
              <a:buSzPts val="1200"/>
              <a:buNone/>
              <a:defRPr sz="1200">
                <a:solidFill>
                  <a:srgbClr val="888888"/>
                </a:solidFill>
              </a:defRPr>
            </a:lvl6pPr>
            <a:lvl7pPr marL="3200400" lvl="6" indent="-228600" algn="l" rtl="0">
              <a:lnSpc>
                <a:spcPct val="90000"/>
              </a:lnSpc>
              <a:spcBef>
                <a:spcPts val="1200"/>
              </a:spcBef>
              <a:spcAft>
                <a:spcPts val="0"/>
              </a:spcAft>
              <a:buClr>
                <a:srgbClr val="888888"/>
              </a:buClr>
              <a:buSzPts val="1200"/>
              <a:buNone/>
              <a:defRPr sz="1200">
                <a:solidFill>
                  <a:srgbClr val="888888"/>
                </a:solidFill>
              </a:defRPr>
            </a:lvl7pPr>
            <a:lvl8pPr marL="3657600" lvl="7" indent="-228600" algn="l" rtl="0">
              <a:lnSpc>
                <a:spcPct val="90000"/>
              </a:lnSpc>
              <a:spcBef>
                <a:spcPts val="1200"/>
              </a:spcBef>
              <a:spcAft>
                <a:spcPts val="0"/>
              </a:spcAft>
              <a:buClr>
                <a:srgbClr val="888888"/>
              </a:buClr>
              <a:buSzPts val="1200"/>
              <a:buNone/>
              <a:defRPr sz="1200">
                <a:solidFill>
                  <a:srgbClr val="888888"/>
                </a:solidFill>
              </a:defRPr>
            </a:lvl8pPr>
            <a:lvl9pPr marL="4114800" lvl="8" indent="-228600" algn="l" rtl="0">
              <a:lnSpc>
                <a:spcPct val="90000"/>
              </a:lnSpc>
              <a:spcBef>
                <a:spcPts val="1200"/>
              </a:spcBef>
              <a:spcAft>
                <a:spcPts val="1200"/>
              </a:spcAft>
              <a:buClr>
                <a:srgbClr val="888888"/>
              </a:buClr>
              <a:buSzPts val="1200"/>
              <a:buNone/>
              <a:defRPr sz="1200">
                <a:solidFill>
                  <a:srgbClr val="888888"/>
                </a:solidFil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Content-Logo-1" type="obj">
  <p:cSld name="OBJECT">
    <p:bg>
      <p:bgPr>
        <a:blipFill>
          <a:blip r:embed="rId2">
            <a:alphaModFix/>
          </a:blip>
          <a:stretch>
            <a:fillRect/>
          </a:stretch>
        </a:blipFill>
        <a:effectLst/>
      </p:bgPr>
    </p:bg>
    <p:spTree>
      <p:nvGrpSpPr>
        <p:cNvPr id="1" name="Shape 54"/>
        <p:cNvGrpSpPr/>
        <p:nvPr/>
      </p:nvGrpSpPr>
      <p:grpSpPr>
        <a:xfrm>
          <a:off x="0" y="0"/>
          <a:ext cx="0" cy="0"/>
          <a:chOff x="0" y="0"/>
          <a:chExt cx="0" cy="0"/>
        </a:xfrm>
      </p:grpSpPr>
      <p:sp>
        <p:nvSpPr>
          <p:cNvPr id="55" name="Google Shape;55;p14"/>
          <p:cNvSpPr txBox="1">
            <a:spLocks noGrp="1"/>
          </p:cNvSpPr>
          <p:nvPr>
            <p:ph type="title"/>
          </p:nvPr>
        </p:nvSpPr>
        <p:spPr>
          <a:xfrm>
            <a:off x="628650" y="575352"/>
            <a:ext cx="7886700" cy="692700"/>
          </a:xfrm>
          <a:prstGeom prst="rect">
            <a:avLst/>
          </a:prstGeom>
          <a:noFill/>
          <a:ln>
            <a:noFill/>
          </a:ln>
        </p:spPr>
        <p:txBody>
          <a:bodyPr spcFirstLastPara="1" wrap="square" lIns="91425" tIns="45700" rIns="91425" bIns="45700" anchor="ctr" anchorCtr="0">
            <a:normAutofit/>
          </a:bodyPr>
          <a:lstStyle>
            <a:lvl1pPr lvl="0" algn="l" rtl="0">
              <a:lnSpc>
                <a:spcPct val="90000"/>
              </a:lnSpc>
              <a:spcBef>
                <a:spcPts val="0"/>
              </a:spcBef>
              <a:spcAft>
                <a:spcPts val="0"/>
              </a:spcAft>
              <a:buClr>
                <a:srgbClr val="006747"/>
              </a:buClr>
              <a:buSzPts val="3000"/>
              <a:buFont typeface="Arial"/>
              <a:buNone/>
              <a:defRPr>
                <a:solidFill>
                  <a:srgbClr val="006747"/>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6" name="Google Shape;56;p14"/>
          <p:cNvSpPr txBox="1">
            <a:spLocks noGrp="1"/>
          </p:cNvSpPr>
          <p:nvPr>
            <p:ph type="body" idx="1"/>
          </p:nvPr>
        </p:nvSpPr>
        <p:spPr>
          <a:xfrm>
            <a:off x="628650" y="1369219"/>
            <a:ext cx="7886700" cy="3263400"/>
          </a:xfrm>
          <a:prstGeom prst="rect">
            <a:avLst/>
          </a:prstGeom>
          <a:noFill/>
          <a:ln>
            <a:noFill/>
          </a:ln>
        </p:spPr>
        <p:txBody>
          <a:bodyPr spcFirstLastPara="1" wrap="square" lIns="91425" tIns="45700" rIns="91425" bIns="45700" anchor="t" anchorCtr="0">
            <a:normAutofit/>
          </a:bodyPr>
          <a:lstStyle>
            <a:lvl1pPr marL="457200" lvl="0" indent="-361950" algn="l" rtl="0">
              <a:lnSpc>
                <a:spcPct val="90000"/>
              </a:lnSpc>
              <a:spcBef>
                <a:spcPts val="750"/>
              </a:spcBef>
              <a:spcAft>
                <a:spcPts val="0"/>
              </a:spcAft>
              <a:buClr>
                <a:srgbClr val="466069"/>
              </a:buClr>
              <a:buSzPts val="2100"/>
              <a:buChar char="●"/>
              <a:defRPr>
                <a:solidFill>
                  <a:srgbClr val="466069"/>
                </a:solidFill>
              </a:defRPr>
            </a:lvl1pPr>
            <a:lvl2pPr marL="914400" lvl="1" indent="-342900" algn="l" rtl="0">
              <a:lnSpc>
                <a:spcPct val="90000"/>
              </a:lnSpc>
              <a:spcBef>
                <a:spcPts val="1200"/>
              </a:spcBef>
              <a:spcAft>
                <a:spcPts val="0"/>
              </a:spcAft>
              <a:buClr>
                <a:srgbClr val="466069"/>
              </a:buClr>
              <a:buSzPts val="1800"/>
              <a:buChar char="○"/>
              <a:defRPr>
                <a:solidFill>
                  <a:srgbClr val="466069"/>
                </a:solidFill>
              </a:defRPr>
            </a:lvl2pPr>
            <a:lvl3pPr marL="1371600" lvl="2" indent="-323850" algn="l" rtl="0">
              <a:lnSpc>
                <a:spcPct val="90000"/>
              </a:lnSpc>
              <a:spcBef>
                <a:spcPts val="1200"/>
              </a:spcBef>
              <a:spcAft>
                <a:spcPts val="0"/>
              </a:spcAft>
              <a:buClr>
                <a:srgbClr val="466069"/>
              </a:buClr>
              <a:buSzPts val="1500"/>
              <a:buChar char="■"/>
              <a:defRPr>
                <a:solidFill>
                  <a:srgbClr val="466069"/>
                </a:solidFill>
              </a:defRPr>
            </a:lvl3pPr>
            <a:lvl4pPr marL="1828800" lvl="3" indent="-314325" algn="l" rtl="0">
              <a:lnSpc>
                <a:spcPct val="90000"/>
              </a:lnSpc>
              <a:spcBef>
                <a:spcPts val="1200"/>
              </a:spcBef>
              <a:spcAft>
                <a:spcPts val="0"/>
              </a:spcAft>
              <a:buClr>
                <a:srgbClr val="466069"/>
              </a:buClr>
              <a:buSzPts val="1350"/>
              <a:buChar char="●"/>
              <a:defRPr>
                <a:solidFill>
                  <a:srgbClr val="466069"/>
                </a:solidFill>
              </a:defRPr>
            </a:lvl4pPr>
            <a:lvl5pPr marL="2286000" lvl="4" indent="-314325" algn="l" rtl="0">
              <a:lnSpc>
                <a:spcPct val="90000"/>
              </a:lnSpc>
              <a:spcBef>
                <a:spcPts val="1200"/>
              </a:spcBef>
              <a:spcAft>
                <a:spcPts val="0"/>
              </a:spcAft>
              <a:buClr>
                <a:srgbClr val="466069"/>
              </a:buClr>
              <a:buSzPts val="1350"/>
              <a:buChar char="○"/>
              <a:defRPr>
                <a:solidFill>
                  <a:srgbClr val="466069"/>
                </a:solidFill>
              </a:defRPr>
            </a:lvl5pPr>
            <a:lvl6pPr marL="2743200" lvl="5" indent="-342900" algn="l" rtl="0">
              <a:lnSpc>
                <a:spcPct val="90000"/>
              </a:lnSpc>
              <a:spcBef>
                <a:spcPts val="1200"/>
              </a:spcBef>
              <a:spcAft>
                <a:spcPts val="0"/>
              </a:spcAft>
              <a:buClr>
                <a:schemeClr val="dk1"/>
              </a:buClr>
              <a:buSzPts val="1800"/>
              <a:buChar char="■"/>
              <a:defRPr/>
            </a:lvl6pPr>
            <a:lvl7pPr marL="3200400" lvl="6" indent="-342900" algn="l" rtl="0">
              <a:lnSpc>
                <a:spcPct val="90000"/>
              </a:lnSpc>
              <a:spcBef>
                <a:spcPts val="1200"/>
              </a:spcBef>
              <a:spcAft>
                <a:spcPts val="0"/>
              </a:spcAft>
              <a:buClr>
                <a:schemeClr val="dk1"/>
              </a:buClr>
              <a:buSzPts val="1800"/>
              <a:buChar char="●"/>
              <a:defRPr/>
            </a:lvl7pPr>
            <a:lvl8pPr marL="3657600" lvl="7" indent="-342900" algn="l" rtl="0">
              <a:lnSpc>
                <a:spcPct val="90000"/>
              </a:lnSpc>
              <a:spcBef>
                <a:spcPts val="1200"/>
              </a:spcBef>
              <a:spcAft>
                <a:spcPts val="0"/>
              </a:spcAft>
              <a:buClr>
                <a:schemeClr val="dk1"/>
              </a:buClr>
              <a:buSzPts val="1800"/>
              <a:buChar char="○"/>
              <a:defRPr/>
            </a:lvl8pPr>
            <a:lvl9pPr marL="4114800" lvl="8" indent="-342900" algn="l" rtl="0">
              <a:lnSpc>
                <a:spcPct val="90000"/>
              </a:lnSpc>
              <a:spcBef>
                <a:spcPts val="1200"/>
              </a:spcBef>
              <a:spcAft>
                <a:spcPts val="1200"/>
              </a:spcAft>
              <a:buClr>
                <a:schemeClr val="dk1"/>
              </a:buClr>
              <a:buSzPts val="1800"/>
              <a:buChar char="■"/>
              <a:defRPr/>
            </a:lvl9pPr>
          </a:lstStyle>
          <a:p>
            <a:endParaRPr/>
          </a:p>
        </p:txBody>
      </p:sp>
      <p:sp>
        <p:nvSpPr>
          <p:cNvPr id="57" name="Google Shape;57;p14"/>
          <p:cNvSpPr txBox="1">
            <a:spLocks noGrp="1"/>
          </p:cNvSpPr>
          <p:nvPr>
            <p:ph type="sldNum" idx="12"/>
          </p:nvPr>
        </p:nvSpPr>
        <p:spPr>
          <a:xfrm>
            <a:off x="6457950" y="4767263"/>
            <a:ext cx="2057400" cy="273900"/>
          </a:xfrm>
          <a:prstGeom prst="rect">
            <a:avLst/>
          </a:prstGeom>
          <a:noFill/>
          <a:ln>
            <a:noFill/>
          </a:ln>
        </p:spPr>
        <p:txBody>
          <a:bodyPr spcFirstLastPara="1" wrap="square" lIns="91425" tIns="45700" rIns="91425" bIns="45700" anchor="ctr" anchorCtr="0">
            <a:norm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Photo-2">
  <p:cSld name="Section Header-Photo-2">
    <p:bg>
      <p:bgPr>
        <a:solidFill>
          <a:srgbClr val="006747"/>
        </a:solidFill>
        <a:effectLst/>
      </p:bgPr>
    </p:bg>
    <p:spTree>
      <p:nvGrpSpPr>
        <p:cNvPr id="1" name="Shape 58"/>
        <p:cNvGrpSpPr/>
        <p:nvPr/>
      </p:nvGrpSpPr>
      <p:grpSpPr>
        <a:xfrm>
          <a:off x="0" y="0"/>
          <a:ext cx="0" cy="0"/>
          <a:chOff x="0" y="0"/>
          <a:chExt cx="0" cy="0"/>
        </a:xfrm>
      </p:grpSpPr>
      <p:sp>
        <p:nvSpPr>
          <p:cNvPr id="59" name="Google Shape;59;p15"/>
          <p:cNvSpPr txBox="1">
            <a:spLocks noGrp="1"/>
          </p:cNvSpPr>
          <p:nvPr>
            <p:ph type="title"/>
          </p:nvPr>
        </p:nvSpPr>
        <p:spPr>
          <a:xfrm>
            <a:off x="628650" y="2011203"/>
            <a:ext cx="3145200" cy="2735100"/>
          </a:xfrm>
          <a:prstGeom prst="rect">
            <a:avLst/>
          </a:prstGeom>
          <a:noFill/>
          <a:ln>
            <a:noFill/>
          </a:ln>
        </p:spPr>
        <p:txBody>
          <a:bodyPr spcFirstLastPara="1" wrap="square" lIns="91425" tIns="45700" rIns="91425" bIns="45700" anchor="t" anchorCtr="0">
            <a:normAutofit/>
          </a:bodyPr>
          <a:lstStyle>
            <a:lvl1pPr lvl="0" algn="l" rtl="0">
              <a:lnSpc>
                <a:spcPct val="90000"/>
              </a:lnSpc>
              <a:spcBef>
                <a:spcPts val="0"/>
              </a:spcBef>
              <a:spcAft>
                <a:spcPts val="0"/>
              </a:spcAft>
              <a:buClr>
                <a:schemeClr val="lt1"/>
              </a:buClr>
              <a:buSzPts val="3000"/>
              <a:buFont typeface="Arial"/>
              <a:buNone/>
              <a:defRPr>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0" name="Google Shape;60;p15"/>
          <p:cNvSpPr>
            <a:spLocks noGrp="1"/>
          </p:cNvSpPr>
          <p:nvPr>
            <p:ph type="pic" idx="2"/>
          </p:nvPr>
        </p:nvSpPr>
        <p:spPr>
          <a:xfrm>
            <a:off x="4572000" y="0"/>
            <a:ext cx="4572000" cy="51435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75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1pPr>
            <a:lvl2pPr marR="0" lvl="1" algn="l" rtl="0">
              <a:lnSpc>
                <a:spcPct val="90000"/>
              </a:lnSpc>
              <a:spcBef>
                <a:spcPts val="375"/>
              </a:spcBef>
              <a:spcAft>
                <a:spcPts val="0"/>
              </a:spcAft>
              <a:buClr>
                <a:schemeClr val="dk1"/>
              </a:buClr>
              <a:buSzPts val="2100"/>
              <a:buFont typeface="Arial"/>
              <a:buNone/>
              <a:defRPr sz="2100" b="0" i="0" u="none" strike="noStrike" cap="none">
                <a:solidFill>
                  <a:schemeClr val="dk1"/>
                </a:solidFill>
                <a:latin typeface="Arial"/>
                <a:ea typeface="Arial"/>
                <a:cs typeface="Arial"/>
                <a:sym typeface="Arial"/>
              </a:defRPr>
            </a:lvl2pPr>
            <a:lvl3pPr marR="0" lvl="2" algn="l" rtl="0">
              <a:lnSpc>
                <a:spcPct val="90000"/>
              </a:lnSpc>
              <a:spcBef>
                <a:spcPts val="375"/>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3pPr>
            <a:lvl4pPr marR="0" lvl="3" algn="l" rtl="0">
              <a:lnSpc>
                <a:spcPct val="90000"/>
              </a:lnSpc>
              <a:spcBef>
                <a:spcPts val="375"/>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4pPr>
            <a:lvl5pPr marR="0" lvl="4" algn="l" rtl="0">
              <a:lnSpc>
                <a:spcPct val="90000"/>
              </a:lnSpc>
              <a:spcBef>
                <a:spcPts val="375"/>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5pPr>
            <a:lvl6pPr marR="0" lvl="5" algn="l" rtl="0">
              <a:lnSpc>
                <a:spcPct val="90000"/>
              </a:lnSpc>
              <a:spcBef>
                <a:spcPts val="375"/>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6pPr>
            <a:lvl7pPr marR="0" lvl="6" algn="l" rtl="0">
              <a:lnSpc>
                <a:spcPct val="90000"/>
              </a:lnSpc>
              <a:spcBef>
                <a:spcPts val="375"/>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7pPr>
            <a:lvl8pPr marR="0" lvl="7" algn="l" rtl="0">
              <a:lnSpc>
                <a:spcPct val="90000"/>
              </a:lnSpc>
              <a:spcBef>
                <a:spcPts val="375"/>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8pPr>
            <a:lvl9pPr marR="0" lvl="8" algn="l" rtl="0">
              <a:lnSpc>
                <a:spcPct val="90000"/>
              </a:lnSpc>
              <a:spcBef>
                <a:spcPts val="375"/>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9pPr>
          </a:lstStyle>
          <a:p>
            <a:endParaRPr/>
          </a:p>
        </p:txBody>
      </p:sp>
    </p:spTree>
  </p:cSld>
  <p:clrMapOvr>
    <a:masterClrMapping/>
  </p:clrMapOvr>
  <p:extLst>
    <p:ext uri="{DCECCB84-F9BA-43D5-87BE-67443E8EF086}">
      <p15:sldGuideLst xmlns:p15="http://schemas.microsoft.com/office/powerpoint/2012/main">
        <p15:guide id="1" pos="288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End Slide">
  <p:cSld name="End Slide">
    <p:bg>
      <p:bgPr>
        <a:blipFill>
          <a:blip r:embed="rId2">
            <a:alphaModFix/>
          </a:blip>
          <a:stretch>
            <a:fillRect/>
          </a:stretch>
        </a:blipFill>
        <a:effectLst/>
      </p:bgPr>
    </p:bg>
    <p:spTree>
      <p:nvGrpSpPr>
        <p:cNvPr id="1" name="Shape 61"/>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13.xml"/><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13.xml"/><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13.xml"/><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13.xml"/><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8.png"/><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18.png"/><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5.xml"/><Relationship Id="rId1" Type="http://schemas.openxmlformats.org/officeDocument/2006/relationships/slideLayout" Target="../slideLayouts/slideLayout13.xml"/><Relationship Id="rId4" Type="http://schemas.openxmlformats.org/officeDocument/2006/relationships/image" Target="../media/image24.png"/></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6.xml"/><Relationship Id="rId1" Type="http://schemas.openxmlformats.org/officeDocument/2006/relationships/slideLayout" Target="../slideLayouts/slideLayout13.xml"/><Relationship Id="rId4" Type="http://schemas.openxmlformats.org/officeDocument/2006/relationships/image" Target="../media/image24.png"/></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3.pn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hyperlink" Target="https://www.nature.com/articles/nature25489/" TargetMode="External"/><Relationship Id="rId2" Type="http://schemas.openxmlformats.org/officeDocument/2006/relationships/notesSlide" Target="../notesSlides/notesSlide27.xml"/><Relationship Id="rId1" Type="http://schemas.openxmlformats.org/officeDocument/2006/relationships/slideLayout" Target="../slideLayouts/slideLayout13.xml"/><Relationship Id="rId6" Type="http://schemas.openxmlformats.org/officeDocument/2006/relationships/hyperlink" Target="https://github.com/sawyermade/comp_img_final_project" TargetMode="External"/><Relationship Id="rId5" Type="http://schemas.openxmlformats.org/officeDocument/2006/relationships/hyperlink" Target="https://static-content.springer.com/esm/art%3A10.1038%2Fnature25489/MediaObjects/41586_2018_BFnature25489_MOESM2_ESM.zip" TargetMode="External"/><Relationship Id="rId4" Type="http://schemas.openxmlformats.org/officeDocument/2006/relationships/hyperlink" Target="https://static-content.springer.com/esm/art%3A10.1038%2Fnature25489/MediaObjects/41586_2018_BFnature25489_MOESM1_ESM.pdf" TargetMode="Externa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8.xml"/><Relationship Id="rId1" Type="http://schemas.openxmlformats.org/officeDocument/2006/relationships/slideLayout" Target="../slideLayouts/slideLayout13.xml"/><Relationship Id="rId4" Type="http://schemas.openxmlformats.org/officeDocument/2006/relationships/image" Target="../media/image7.jp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7"/>
          <p:cNvSpPr txBox="1">
            <a:spLocks noGrp="1"/>
          </p:cNvSpPr>
          <p:nvPr>
            <p:ph type="title"/>
          </p:nvPr>
        </p:nvSpPr>
        <p:spPr>
          <a:xfrm>
            <a:off x="120150" y="624900"/>
            <a:ext cx="8903700" cy="15120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lt1"/>
              </a:buClr>
              <a:buSzPts val="4500"/>
              <a:buFont typeface="Arial"/>
              <a:buNone/>
            </a:pPr>
            <a:r>
              <a:rPr lang="en" sz="3500"/>
              <a:t>Confocal Non-Line-of-Sight Imaging</a:t>
            </a:r>
            <a:endParaRPr sz="3500"/>
          </a:p>
          <a:p>
            <a:pPr marL="0" lvl="0" indent="0" algn="ctr" rtl="0">
              <a:lnSpc>
                <a:spcPct val="90000"/>
              </a:lnSpc>
              <a:spcBef>
                <a:spcPts val="0"/>
              </a:spcBef>
              <a:spcAft>
                <a:spcPts val="0"/>
              </a:spcAft>
              <a:buClr>
                <a:schemeClr val="lt1"/>
              </a:buClr>
              <a:buSzPts val="4500"/>
              <a:buFont typeface="Arial"/>
              <a:buNone/>
            </a:pPr>
            <a:r>
              <a:rPr lang="en" sz="2000"/>
              <a:t>Group 2</a:t>
            </a:r>
            <a:endParaRPr sz="2000"/>
          </a:p>
        </p:txBody>
      </p:sp>
      <p:sp>
        <p:nvSpPr>
          <p:cNvPr id="67" name="Google Shape;67;p17"/>
          <p:cNvSpPr txBox="1">
            <a:spLocks noGrp="1"/>
          </p:cNvSpPr>
          <p:nvPr>
            <p:ph type="body" idx="1"/>
          </p:nvPr>
        </p:nvSpPr>
        <p:spPr>
          <a:xfrm>
            <a:off x="623888" y="2634660"/>
            <a:ext cx="7886700" cy="562500"/>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0"/>
              </a:spcBef>
              <a:spcAft>
                <a:spcPts val="1200"/>
              </a:spcAft>
              <a:buClr>
                <a:schemeClr val="lt1"/>
              </a:buClr>
              <a:buSzPts val="1600"/>
              <a:buNone/>
            </a:pPr>
            <a:r>
              <a:rPr lang="en"/>
              <a:t>Caio Da Silva, Palak Dave, Hunter Morera, &amp; Daniel Sawyer</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20"/>
          <p:cNvSpPr txBox="1">
            <a:spLocks noGrp="1"/>
          </p:cNvSpPr>
          <p:nvPr>
            <p:ph type="title"/>
          </p:nvPr>
        </p:nvSpPr>
        <p:spPr>
          <a:xfrm>
            <a:off x="628650" y="575352"/>
            <a:ext cx="7886700" cy="692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6747"/>
              </a:buClr>
              <a:buSzPts val="3000"/>
              <a:buFont typeface="Arial"/>
              <a:buNone/>
            </a:pPr>
            <a:r>
              <a:rPr lang="en" dirty="0"/>
              <a:t>Why Should We Care &amp; What It’s Good For?</a:t>
            </a:r>
            <a:endParaRPr dirty="0"/>
          </a:p>
        </p:txBody>
      </p:sp>
      <p:sp>
        <p:nvSpPr>
          <p:cNvPr id="85" name="Google Shape;85;p20"/>
          <p:cNvSpPr txBox="1">
            <a:spLocks noGrp="1"/>
          </p:cNvSpPr>
          <p:nvPr>
            <p:ph type="body" idx="1"/>
          </p:nvPr>
        </p:nvSpPr>
        <p:spPr>
          <a:xfrm>
            <a:off x="628650" y="1100277"/>
            <a:ext cx="7886700" cy="916782"/>
          </a:xfrm>
          <a:prstGeom prst="rect">
            <a:avLst/>
          </a:prstGeom>
          <a:noFill/>
          <a:ln>
            <a:noFill/>
          </a:ln>
        </p:spPr>
        <p:txBody>
          <a:bodyPr spcFirstLastPara="1" wrap="square" lIns="91425" tIns="45700" rIns="91425" bIns="45700" anchor="t" anchorCtr="0">
            <a:normAutofit/>
          </a:bodyPr>
          <a:lstStyle/>
          <a:p>
            <a:pPr marL="19050" lvl="0" indent="0" algn="l" rtl="0">
              <a:lnSpc>
                <a:spcPct val="200000"/>
              </a:lnSpc>
              <a:spcBef>
                <a:spcPts val="0"/>
              </a:spcBef>
              <a:spcAft>
                <a:spcPts val="0"/>
              </a:spcAft>
              <a:buClr>
                <a:schemeClr val="dk1"/>
              </a:buClr>
              <a:buSzPts val="1800"/>
              <a:buNone/>
            </a:pPr>
            <a:r>
              <a:rPr lang="en-US" sz="1800" dirty="0">
                <a:solidFill>
                  <a:schemeClr val="tx1"/>
                </a:solidFill>
              </a:rPr>
              <a:t>Autonomous Vehicles: Reconstructing fully occluded vehicles.</a:t>
            </a:r>
          </a:p>
          <a:p>
            <a:pPr marL="171450" lvl="0" indent="-152400" algn="l" rtl="0">
              <a:lnSpc>
                <a:spcPct val="200000"/>
              </a:lnSpc>
              <a:spcBef>
                <a:spcPts val="0"/>
              </a:spcBef>
              <a:spcAft>
                <a:spcPts val="0"/>
              </a:spcAft>
              <a:buClr>
                <a:schemeClr val="dk1"/>
              </a:buClr>
              <a:buSzPts val="1800"/>
              <a:buChar char="●"/>
            </a:pPr>
            <a:endParaRPr sz="1800" dirty="0">
              <a:solidFill>
                <a:schemeClr val="bg2"/>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8650" y="2017059"/>
            <a:ext cx="7896186" cy="2474628"/>
          </a:xfrm>
          <a:prstGeom prst="rect">
            <a:avLst/>
          </a:prstGeom>
        </p:spPr>
      </p:pic>
    </p:spTree>
    <p:extLst>
      <p:ext uri="{BB962C8B-B14F-4D97-AF65-F5344CB8AC3E}">
        <p14:creationId xmlns:p14="http://schemas.microsoft.com/office/powerpoint/2010/main" val="28464170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20"/>
          <p:cNvSpPr txBox="1">
            <a:spLocks noGrp="1"/>
          </p:cNvSpPr>
          <p:nvPr>
            <p:ph type="title"/>
          </p:nvPr>
        </p:nvSpPr>
        <p:spPr>
          <a:xfrm>
            <a:off x="628650" y="575352"/>
            <a:ext cx="7886700" cy="692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6747"/>
              </a:buClr>
              <a:buSzPts val="3000"/>
              <a:buFont typeface="Arial"/>
              <a:buNone/>
            </a:pPr>
            <a:r>
              <a:rPr lang="en" dirty="0"/>
              <a:t>Why Should We Care &amp; What It’s Good For?</a:t>
            </a:r>
            <a:endParaRPr dirty="0"/>
          </a:p>
        </p:txBody>
      </p:sp>
      <p:sp>
        <p:nvSpPr>
          <p:cNvPr id="85" name="Google Shape;85;p20"/>
          <p:cNvSpPr txBox="1">
            <a:spLocks noGrp="1"/>
          </p:cNvSpPr>
          <p:nvPr>
            <p:ph type="body" idx="1"/>
          </p:nvPr>
        </p:nvSpPr>
        <p:spPr>
          <a:xfrm>
            <a:off x="628650" y="1369219"/>
            <a:ext cx="7886700" cy="3263400"/>
          </a:xfrm>
          <a:prstGeom prst="rect">
            <a:avLst/>
          </a:prstGeom>
          <a:noFill/>
          <a:ln>
            <a:noFill/>
          </a:ln>
        </p:spPr>
        <p:txBody>
          <a:bodyPr spcFirstLastPara="1" wrap="square" lIns="91425" tIns="45700" rIns="91425" bIns="45700" anchor="t" anchorCtr="0">
            <a:normAutofit fontScale="92500"/>
          </a:bodyPr>
          <a:lstStyle/>
          <a:p>
            <a:pPr marL="19050" lvl="0" indent="0">
              <a:lnSpc>
                <a:spcPct val="200000"/>
              </a:lnSpc>
              <a:spcBef>
                <a:spcPts val="0"/>
              </a:spcBef>
              <a:buClr>
                <a:schemeClr val="dk1"/>
              </a:buClr>
              <a:buSzPts val="1800"/>
              <a:buNone/>
            </a:pPr>
            <a:r>
              <a:rPr lang="en-US" dirty="0">
                <a:solidFill>
                  <a:schemeClr val="tx1"/>
                </a:solidFill>
              </a:rPr>
              <a:t>Object Tracking:</a:t>
            </a:r>
            <a:endParaRPr lang="en-US" sz="1800" dirty="0">
              <a:solidFill>
                <a:schemeClr val="tx1"/>
              </a:solidFill>
            </a:endParaRPr>
          </a:p>
          <a:p>
            <a:pPr marL="171450" lvl="0" indent="-152400" algn="l" rtl="0">
              <a:lnSpc>
                <a:spcPct val="200000"/>
              </a:lnSpc>
              <a:spcBef>
                <a:spcPts val="0"/>
              </a:spcBef>
              <a:spcAft>
                <a:spcPts val="0"/>
              </a:spcAft>
              <a:buClr>
                <a:schemeClr val="dk1"/>
              </a:buClr>
              <a:buSzPts val="1800"/>
              <a:buChar char="●"/>
            </a:pPr>
            <a:r>
              <a:rPr lang="en-US" sz="1800" dirty="0">
                <a:solidFill>
                  <a:schemeClr val="bg2"/>
                </a:solidFill>
              </a:rPr>
              <a:t>Object tracking in the real-world almost always has some form of occlusion.</a:t>
            </a:r>
          </a:p>
          <a:p>
            <a:pPr marL="171450" lvl="0" indent="-152400" algn="l" rtl="0">
              <a:lnSpc>
                <a:spcPct val="200000"/>
              </a:lnSpc>
              <a:spcBef>
                <a:spcPts val="0"/>
              </a:spcBef>
              <a:spcAft>
                <a:spcPts val="0"/>
              </a:spcAft>
              <a:buClr>
                <a:schemeClr val="dk1"/>
              </a:buClr>
              <a:buSzPts val="1800"/>
              <a:buChar char="●"/>
            </a:pPr>
            <a:r>
              <a:rPr lang="en-US" dirty="0">
                <a:solidFill>
                  <a:schemeClr val="bg2"/>
                </a:solidFill>
              </a:rPr>
              <a:t>Allows a more robust vision system for tracking rather than using techniques like </a:t>
            </a:r>
            <a:r>
              <a:rPr lang="en-US" dirty="0" err="1">
                <a:solidFill>
                  <a:schemeClr val="bg2"/>
                </a:solidFill>
              </a:rPr>
              <a:t>Kalman</a:t>
            </a:r>
            <a:r>
              <a:rPr lang="en-US" dirty="0">
                <a:solidFill>
                  <a:schemeClr val="bg2"/>
                </a:solidFill>
              </a:rPr>
              <a:t> filter.</a:t>
            </a:r>
          </a:p>
          <a:p>
            <a:pPr marL="171450" lvl="0" indent="-152400" algn="l" rtl="0">
              <a:lnSpc>
                <a:spcPct val="200000"/>
              </a:lnSpc>
              <a:spcBef>
                <a:spcPts val="0"/>
              </a:spcBef>
              <a:spcAft>
                <a:spcPts val="0"/>
              </a:spcAft>
              <a:buClr>
                <a:schemeClr val="dk1"/>
              </a:buClr>
              <a:buSzPts val="1800"/>
              <a:buChar char="●"/>
            </a:pPr>
            <a:r>
              <a:rPr lang="en-US" dirty="0">
                <a:solidFill>
                  <a:schemeClr val="bg2"/>
                </a:solidFill>
              </a:rPr>
              <a:t>Can give more robust and accurate results of object location than other methods.</a:t>
            </a:r>
            <a:endParaRPr lang="en-US" sz="1800" dirty="0">
              <a:solidFill>
                <a:schemeClr val="bg2"/>
              </a:solidFill>
            </a:endParaRPr>
          </a:p>
          <a:p>
            <a:pPr marL="171450" lvl="0" indent="-152400" algn="l" rtl="0">
              <a:lnSpc>
                <a:spcPct val="200000"/>
              </a:lnSpc>
              <a:spcBef>
                <a:spcPts val="0"/>
              </a:spcBef>
              <a:spcAft>
                <a:spcPts val="0"/>
              </a:spcAft>
              <a:buClr>
                <a:schemeClr val="dk1"/>
              </a:buClr>
              <a:buSzPts val="1800"/>
              <a:buChar char="●"/>
            </a:pPr>
            <a:endParaRPr sz="1800" dirty="0">
              <a:solidFill>
                <a:schemeClr val="bg2"/>
              </a:solidFill>
            </a:endParaRPr>
          </a:p>
        </p:txBody>
      </p:sp>
    </p:spTree>
    <p:extLst>
      <p:ext uri="{BB962C8B-B14F-4D97-AF65-F5344CB8AC3E}">
        <p14:creationId xmlns:p14="http://schemas.microsoft.com/office/powerpoint/2010/main" val="25490153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21"/>
          <p:cNvSpPr txBox="1">
            <a:spLocks noGrp="1"/>
          </p:cNvSpPr>
          <p:nvPr>
            <p:ph type="title"/>
          </p:nvPr>
        </p:nvSpPr>
        <p:spPr>
          <a:xfrm>
            <a:off x="628650" y="575352"/>
            <a:ext cx="7886700" cy="692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6747"/>
              </a:buClr>
              <a:buSzPts val="3000"/>
              <a:buFont typeface="Arial"/>
              <a:buNone/>
            </a:pPr>
            <a:r>
              <a:rPr lang="en" dirty="0"/>
              <a:t>Imaging System Setup</a:t>
            </a:r>
            <a:endParaRPr dirty="0"/>
          </a:p>
        </p:txBody>
      </p:sp>
      <p:sp>
        <p:nvSpPr>
          <p:cNvPr id="91" name="Google Shape;91;p21"/>
          <p:cNvSpPr txBox="1">
            <a:spLocks noGrp="1"/>
          </p:cNvSpPr>
          <p:nvPr>
            <p:ph type="body" idx="1"/>
          </p:nvPr>
        </p:nvSpPr>
        <p:spPr>
          <a:xfrm>
            <a:off x="628650" y="1369219"/>
            <a:ext cx="4714315" cy="3263400"/>
          </a:xfrm>
          <a:prstGeom prst="rect">
            <a:avLst/>
          </a:prstGeom>
          <a:noFill/>
          <a:ln>
            <a:noFill/>
          </a:ln>
        </p:spPr>
        <p:txBody>
          <a:bodyPr spcFirstLastPara="1" wrap="square" lIns="91425" tIns="45700" rIns="91425" bIns="45700" anchor="t" anchorCtr="0">
            <a:normAutofit fontScale="85000" lnSpcReduction="10000"/>
          </a:bodyPr>
          <a:lstStyle/>
          <a:p>
            <a:pPr marL="171450" lvl="0" indent="-152400" algn="l" rtl="0">
              <a:lnSpc>
                <a:spcPct val="200000"/>
              </a:lnSpc>
              <a:spcBef>
                <a:spcPts val="0"/>
              </a:spcBef>
              <a:spcAft>
                <a:spcPts val="0"/>
              </a:spcAft>
              <a:buClr>
                <a:schemeClr val="dk1"/>
              </a:buClr>
              <a:buSzPts val="1800"/>
              <a:buChar char="●"/>
            </a:pPr>
            <a:r>
              <a:rPr lang="en-US" sz="1800" dirty="0">
                <a:solidFill>
                  <a:schemeClr val="bg2"/>
                </a:solidFill>
              </a:rPr>
              <a:t>The imaging system is not anything novel.</a:t>
            </a:r>
          </a:p>
          <a:p>
            <a:pPr marL="171450" lvl="0" indent="-152400" algn="l" rtl="0">
              <a:lnSpc>
                <a:spcPct val="200000"/>
              </a:lnSpc>
              <a:spcBef>
                <a:spcPts val="0"/>
              </a:spcBef>
              <a:spcAft>
                <a:spcPts val="0"/>
              </a:spcAft>
              <a:buClr>
                <a:schemeClr val="dk1"/>
              </a:buClr>
              <a:buSzPts val="1800"/>
              <a:buChar char="●"/>
            </a:pPr>
            <a:r>
              <a:rPr lang="en-US" sz="1800" dirty="0">
                <a:solidFill>
                  <a:schemeClr val="bg2"/>
                </a:solidFill>
              </a:rPr>
              <a:t>Similar to LIDAR but uses multiply scattered light instead of direct reflections.</a:t>
            </a:r>
          </a:p>
          <a:p>
            <a:pPr marL="171450" lvl="0" indent="-152400" algn="l" rtl="0">
              <a:lnSpc>
                <a:spcPct val="200000"/>
              </a:lnSpc>
              <a:spcBef>
                <a:spcPts val="0"/>
              </a:spcBef>
              <a:spcAft>
                <a:spcPts val="0"/>
              </a:spcAft>
              <a:buClr>
                <a:schemeClr val="dk1"/>
              </a:buClr>
              <a:buSzPts val="1800"/>
              <a:buChar char="●"/>
            </a:pPr>
            <a:r>
              <a:rPr lang="en-US" dirty="0">
                <a:solidFill>
                  <a:schemeClr val="bg2"/>
                </a:solidFill>
              </a:rPr>
              <a:t>Contains beam splitter, Single-photon avalanche diode (SPAD) sensor, a lens, picosecond laser, and scanning galvanometer.</a:t>
            </a:r>
            <a:endParaRPr sz="1800" dirty="0">
              <a:solidFill>
                <a:schemeClr val="bg2"/>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49358" y="1369219"/>
            <a:ext cx="3825526" cy="2906946"/>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21"/>
          <p:cNvSpPr txBox="1">
            <a:spLocks noGrp="1"/>
          </p:cNvSpPr>
          <p:nvPr>
            <p:ph type="title"/>
          </p:nvPr>
        </p:nvSpPr>
        <p:spPr>
          <a:xfrm>
            <a:off x="628650" y="575352"/>
            <a:ext cx="7886700" cy="692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6747"/>
              </a:buClr>
              <a:buSzPts val="3000"/>
              <a:buFont typeface="Arial"/>
              <a:buNone/>
            </a:pPr>
            <a:r>
              <a:rPr lang="en" dirty="0"/>
              <a:t>Imaging System Setup</a:t>
            </a:r>
            <a:endParaRPr dirty="0"/>
          </a:p>
        </p:txBody>
      </p:sp>
      <p:sp>
        <p:nvSpPr>
          <p:cNvPr id="91" name="Google Shape;91;p21"/>
          <p:cNvSpPr txBox="1">
            <a:spLocks noGrp="1"/>
          </p:cNvSpPr>
          <p:nvPr>
            <p:ph type="body" idx="1"/>
          </p:nvPr>
        </p:nvSpPr>
        <p:spPr>
          <a:xfrm>
            <a:off x="628650" y="1145027"/>
            <a:ext cx="4714315" cy="818169"/>
          </a:xfrm>
          <a:prstGeom prst="rect">
            <a:avLst/>
          </a:prstGeom>
          <a:noFill/>
          <a:ln>
            <a:noFill/>
          </a:ln>
        </p:spPr>
        <p:txBody>
          <a:bodyPr spcFirstLastPara="1" wrap="square" lIns="91425" tIns="45700" rIns="91425" bIns="45700" anchor="t" anchorCtr="0">
            <a:normAutofit/>
          </a:bodyPr>
          <a:lstStyle/>
          <a:p>
            <a:pPr marL="19050" lvl="0" indent="0" rtl="0">
              <a:lnSpc>
                <a:spcPct val="200000"/>
              </a:lnSpc>
              <a:spcBef>
                <a:spcPts val="0"/>
              </a:spcBef>
              <a:spcAft>
                <a:spcPts val="0"/>
              </a:spcAft>
              <a:buClr>
                <a:schemeClr val="dk1"/>
              </a:buClr>
              <a:buSzPts val="1800"/>
              <a:buNone/>
            </a:pPr>
            <a:r>
              <a:rPr lang="en-US" sz="1800" dirty="0">
                <a:solidFill>
                  <a:schemeClr val="tx1"/>
                </a:solidFill>
              </a:rPr>
              <a:t>Real World Setup:</a:t>
            </a:r>
            <a:endParaRPr sz="1800" dirty="0">
              <a:solidFill>
                <a:schemeClr val="tx1"/>
              </a:solidFill>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6787" y="1840170"/>
            <a:ext cx="6750425" cy="3070248"/>
          </a:xfrm>
          <a:prstGeom prst="rect">
            <a:avLst/>
          </a:prstGeom>
        </p:spPr>
      </p:pic>
    </p:spTree>
    <p:extLst>
      <p:ext uri="{BB962C8B-B14F-4D97-AF65-F5344CB8AC3E}">
        <p14:creationId xmlns:p14="http://schemas.microsoft.com/office/powerpoint/2010/main" val="1982229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21"/>
          <p:cNvSpPr txBox="1">
            <a:spLocks noGrp="1"/>
          </p:cNvSpPr>
          <p:nvPr>
            <p:ph type="title"/>
          </p:nvPr>
        </p:nvSpPr>
        <p:spPr>
          <a:xfrm>
            <a:off x="628650" y="575352"/>
            <a:ext cx="7886700" cy="692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6747"/>
              </a:buClr>
              <a:buSzPts val="3000"/>
              <a:buFont typeface="Arial"/>
              <a:buNone/>
            </a:pPr>
            <a:r>
              <a:rPr lang="en" dirty="0"/>
              <a:t>How Does It Work?</a:t>
            </a:r>
            <a:endParaRPr dirty="0"/>
          </a:p>
        </p:txBody>
      </p:sp>
      <p:sp>
        <p:nvSpPr>
          <p:cNvPr id="91" name="Google Shape;91;p21"/>
          <p:cNvSpPr txBox="1">
            <a:spLocks noGrp="1"/>
          </p:cNvSpPr>
          <p:nvPr>
            <p:ph type="body" idx="1"/>
          </p:nvPr>
        </p:nvSpPr>
        <p:spPr>
          <a:xfrm>
            <a:off x="628650" y="1369219"/>
            <a:ext cx="7886700" cy="802481"/>
          </a:xfrm>
          <a:prstGeom prst="rect">
            <a:avLst/>
          </a:prstGeom>
          <a:noFill/>
          <a:ln>
            <a:noFill/>
          </a:ln>
        </p:spPr>
        <p:txBody>
          <a:bodyPr spcFirstLastPara="1" wrap="square" lIns="91425" tIns="45700" rIns="91425" bIns="45700" anchor="t" anchorCtr="0">
            <a:normAutofit/>
          </a:bodyPr>
          <a:lstStyle/>
          <a:p>
            <a:pPr marL="19050" lvl="0" indent="0" algn="l" rtl="0">
              <a:lnSpc>
                <a:spcPct val="115000"/>
              </a:lnSpc>
              <a:spcBef>
                <a:spcPts val="0"/>
              </a:spcBef>
              <a:spcAft>
                <a:spcPts val="0"/>
              </a:spcAft>
              <a:buClr>
                <a:schemeClr val="dk1"/>
              </a:buClr>
              <a:buSzPts val="1800"/>
              <a:buNone/>
            </a:pPr>
            <a:r>
              <a:rPr lang="en-US" sz="1800" dirty="0">
                <a:solidFill>
                  <a:schemeClr val="tx1"/>
                </a:solidFill>
              </a:rPr>
              <a:t>Step 1: Collect measurements, resample, and attenuate along the temporal axis t using a 2D set of temporal histograms.</a:t>
            </a:r>
            <a:endParaRPr sz="1800" dirty="0">
              <a:solidFill>
                <a:schemeClr val="tx1"/>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23059" y="2171700"/>
            <a:ext cx="2026921" cy="2758440"/>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64748" y="2659380"/>
            <a:ext cx="4895382" cy="1074373"/>
          </a:xfrm>
          <a:prstGeom prst="rect">
            <a:avLst/>
          </a:prstGeom>
        </p:spPr>
      </p:pic>
    </p:spTree>
    <p:extLst>
      <p:ext uri="{BB962C8B-B14F-4D97-AF65-F5344CB8AC3E}">
        <p14:creationId xmlns:p14="http://schemas.microsoft.com/office/powerpoint/2010/main" val="34338436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21"/>
          <p:cNvSpPr txBox="1">
            <a:spLocks noGrp="1"/>
          </p:cNvSpPr>
          <p:nvPr>
            <p:ph type="title"/>
          </p:nvPr>
        </p:nvSpPr>
        <p:spPr>
          <a:xfrm>
            <a:off x="628650" y="575352"/>
            <a:ext cx="7886700" cy="692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6747"/>
              </a:buClr>
              <a:buSzPts val="3000"/>
              <a:buFont typeface="Arial"/>
              <a:buNone/>
            </a:pPr>
            <a:r>
              <a:rPr lang="en" dirty="0"/>
              <a:t>How Does It Work?</a:t>
            </a:r>
            <a:endParaRPr dirty="0"/>
          </a:p>
        </p:txBody>
      </p:sp>
      <p:sp>
        <p:nvSpPr>
          <p:cNvPr id="91" name="Google Shape;91;p21"/>
          <p:cNvSpPr txBox="1">
            <a:spLocks noGrp="1"/>
          </p:cNvSpPr>
          <p:nvPr>
            <p:ph type="body" idx="1"/>
          </p:nvPr>
        </p:nvSpPr>
        <p:spPr>
          <a:xfrm>
            <a:off x="628650" y="1369219"/>
            <a:ext cx="7886700" cy="802481"/>
          </a:xfrm>
          <a:prstGeom prst="rect">
            <a:avLst/>
          </a:prstGeom>
          <a:noFill/>
          <a:ln>
            <a:noFill/>
          </a:ln>
        </p:spPr>
        <p:txBody>
          <a:bodyPr spcFirstLastPara="1" wrap="square" lIns="91425" tIns="45700" rIns="91425" bIns="45700" anchor="t" anchorCtr="0">
            <a:normAutofit fontScale="85000" lnSpcReduction="20000"/>
          </a:bodyPr>
          <a:lstStyle/>
          <a:p>
            <a:pPr marL="19050" lvl="0" indent="0" algn="l" rtl="0">
              <a:lnSpc>
                <a:spcPct val="115000"/>
              </a:lnSpc>
              <a:spcBef>
                <a:spcPts val="0"/>
              </a:spcBef>
              <a:spcAft>
                <a:spcPts val="0"/>
              </a:spcAft>
              <a:buClr>
                <a:schemeClr val="dk1"/>
              </a:buClr>
              <a:buSzPts val="1800"/>
              <a:buNone/>
            </a:pPr>
            <a:r>
              <a:rPr lang="en-US" sz="1800" dirty="0">
                <a:solidFill>
                  <a:schemeClr val="tx1"/>
                </a:solidFill>
              </a:rPr>
              <a:t>Step 2: 3D convolution using the convolutional kernel, inverse filter, and measurements. The first equation allows for change in variable z (depth) which can be expressed as a straightforward 3D convolution that’s shift invariant.</a:t>
            </a:r>
            <a:endParaRPr sz="1800" dirty="0">
              <a:solidFill>
                <a:schemeClr val="tx1"/>
              </a:solidFill>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540" y="2506980"/>
            <a:ext cx="4148874" cy="2428992"/>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07180" y="2474640"/>
            <a:ext cx="4587240" cy="1246836"/>
          </a:xfrm>
          <a:prstGeom prst="rect">
            <a:avLst/>
          </a:prstGeom>
        </p:spPr>
      </p:pic>
    </p:spTree>
    <p:extLst>
      <p:ext uri="{BB962C8B-B14F-4D97-AF65-F5344CB8AC3E}">
        <p14:creationId xmlns:p14="http://schemas.microsoft.com/office/powerpoint/2010/main" val="22805685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21"/>
          <p:cNvSpPr txBox="1">
            <a:spLocks noGrp="1"/>
          </p:cNvSpPr>
          <p:nvPr>
            <p:ph type="title"/>
          </p:nvPr>
        </p:nvSpPr>
        <p:spPr>
          <a:xfrm>
            <a:off x="628650" y="575352"/>
            <a:ext cx="7886700" cy="692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6747"/>
              </a:buClr>
              <a:buSzPts val="3000"/>
              <a:buFont typeface="Arial"/>
              <a:buNone/>
            </a:pPr>
            <a:r>
              <a:rPr lang="en" dirty="0"/>
              <a:t>How Does It Work?</a:t>
            </a:r>
            <a:endParaRPr dirty="0"/>
          </a:p>
        </p:txBody>
      </p:sp>
      <p:sp>
        <p:nvSpPr>
          <p:cNvPr id="91" name="Google Shape;91;p21"/>
          <p:cNvSpPr txBox="1">
            <a:spLocks noGrp="1"/>
          </p:cNvSpPr>
          <p:nvPr>
            <p:ph type="body" idx="1"/>
          </p:nvPr>
        </p:nvSpPr>
        <p:spPr>
          <a:xfrm>
            <a:off x="628650" y="1369219"/>
            <a:ext cx="7886700" cy="802481"/>
          </a:xfrm>
          <a:prstGeom prst="rect">
            <a:avLst/>
          </a:prstGeom>
          <a:noFill/>
          <a:ln>
            <a:noFill/>
          </a:ln>
        </p:spPr>
        <p:txBody>
          <a:bodyPr spcFirstLastPara="1" wrap="square" lIns="91425" tIns="45700" rIns="91425" bIns="45700" anchor="t" anchorCtr="0">
            <a:normAutofit fontScale="85000" lnSpcReduction="20000"/>
          </a:bodyPr>
          <a:lstStyle/>
          <a:p>
            <a:pPr marL="19050" lvl="0" indent="0" algn="l" rtl="0">
              <a:lnSpc>
                <a:spcPct val="115000"/>
              </a:lnSpc>
              <a:spcBef>
                <a:spcPts val="0"/>
              </a:spcBef>
              <a:spcAft>
                <a:spcPts val="0"/>
              </a:spcAft>
              <a:buClr>
                <a:schemeClr val="dk1"/>
              </a:buClr>
              <a:buSzPts val="1800"/>
              <a:buNone/>
            </a:pPr>
            <a:r>
              <a:rPr lang="en-US" sz="1800" dirty="0">
                <a:solidFill>
                  <a:schemeClr val="tx1"/>
                </a:solidFill>
              </a:rPr>
              <a:t>Step 2: Treating as a spatially invariant 3D deconvolution we can derive this as an element-wise multiplication in the Fourier domain and inverted. Based on Wiener filtering, which minimizes the mean squared error between reconstruction and GT.</a:t>
            </a:r>
            <a:endParaRPr sz="1800" dirty="0">
              <a:solidFill>
                <a:schemeClr val="tx1"/>
              </a:solidFill>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540" y="2506980"/>
            <a:ext cx="4148874" cy="2428992"/>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42980" y="2394488"/>
            <a:ext cx="4934639" cy="1390844"/>
          </a:xfrm>
          <a:prstGeom prst="rect">
            <a:avLst/>
          </a:prstGeom>
        </p:spPr>
      </p:pic>
    </p:spTree>
    <p:extLst>
      <p:ext uri="{BB962C8B-B14F-4D97-AF65-F5344CB8AC3E}">
        <p14:creationId xmlns:p14="http://schemas.microsoft.com/office/powerpoint/2010/main" val="33368631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21"/>
          <p:cNvSpPr txBox="1">
            <a:spLocks noGrp="1"/>
          </p:cNvSpPr>
          <p:nvPr>
            <p:ph type="title"/>
          </p:nvPr>
        </p:nvSpPr>
        <p:spPr>
          <a:xfrm>
            <a:off x="628650" y="575352"/>
            <a:ext cx="7886700" cy="692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6747"/>
              </a:buClr>
              <a:buSzPts val="3000"/>
              <a:buFont typeface="Arial"/>
              <a:buNone/>
            </a:pPr>
            <a:r>
              <a:rPr lang="en" dirty="0"/>
              <a:t>How Does It Work?</a:t>
            </a:r>
            <a:endParaRPr dirty="0"/>
          </a:p>
        </p:txBody>
      </p:sp>
      <p:sp>
        <p:nvSpPr>
          <p:cNvPr id="91" name="Google Shape;91;p21"/>
          <p:cNvSpPr txBox="1">
            <a:spLocks noGrp="1"/>
          </p:cNvSpPr>
          <p:nvPr>
            <p:ph type="body" idx="1"/>
          </p:nvPr>
        </p:nvSpPr>
        <p:spPr>
          <a:xfrm>
            <a:off x="628650" y="1369219"/>
            <a:ext cx="7886700" cy="802481"/>
          </a:xfrm>
          <a:prstGeom prst="rect">
            <a:avLst/>
          </a:prstGeom>
          <a:noFill/>
          <a:ln>
            <a:noFill/>
          </a:ln>
        </p:spPr>
        <p:txBody>
          <a:bodyPr spcFirstLastPara="1" wrap="square" lIns="91425" tIns="45700" rIns="91425" bIns="45700" anchor="t" anchorCtr="0">
            <a:normAutofit fontScale="70000" lnSpcReduction="20000"/>
          </a:bodyPr>
          <a:lstStyle/>
          <a:p>
            <a:pPr marL="19050" lvl="0" indent="0" algn="l" rtl="0">
              <a:lnSpc>
                <a:spcPct val="115000"/>
              </a:lnSpc>
              <a:spcBef>
                <a:spcPts val="0"/>
              </a:spcBef>
              <a:spcAft>
                <a:spcPts val="0"/>
              </a:spcAft>
              <a:buClr>
                <a:schemeClr val="dk1"/>
              </a:buClr>
              <a:buSzPts val="1800"/>
              <a:buNone/>
            </a:pPr>
            <a:r>
              <a:rPr lang="en-US" sz="1800" dirty="0">
                <a:solidFill>
                  <a:schemeClr val="tx1"/>
                </a:solidFill>
              </a:rPr>
              <a:t>Step 3: Using it outdoors with indirect sunlight requires resampling in order to increase resolution/detail. The fundamenta</a:t>
            </a:r>
            <a:r>
              <a:rPr lang="en-US" dirty="0">
                <a:solidFill>
                  <a:schemeClr val="tx1"/>
                </a:solidFill>
              </a:rPr>
              <a:t>l bounds on resolution of NLOS are full-width and half-max temporal resolution of the imaging system and scaled along the z (depth/distance) axis. So it’s dependent on hardware ability.</a:t>
            </a:r>
            <a:endParaRPr sz="1800" dirty="0">
              <a:solidFill>
                <a:schemeClr val="tx1"/>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8650" y="2272867"/>
            <a:ext cx="1749938" cy="2870633"/>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72330" y="2623093"/>
            <a:ext cx="5687219" cy="1314633"/>
          </a:xfrm>
          <a:prstGeom prst="rect">
            <a:avLst/>
          </a:prstGeom>
        </p:spPr>
      </p:pic>
    </p:spTree>
    <p:extLst>
      <p:ext uri="{BB962C8B-B14F-4D97-AF65-F5344CB8AC3E}">
        <p14:creationId xmlns:p14="http://schemas.microsoft.com/office/powerpoint/2010/main" val="5403518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21"/>
          <p:cNvSpPr txBox="1">
            <a:spLocks noGrp="1"/>
          </p:cNvSpPr>
          <p:nvPr>
            <p:ph type="title"/>
          </p:nvPr>
        </p:nvSpPr>
        <p:spPr>
          <a:xfrm>
            <a:off x="628650" y="575352"/>
            <a:ext cx="7886700" cy="692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6747"/>
              </a:buClr>
              <a:buSzPts val="3000"/>
              <a:buFont typeface="Arial"/>
              <a:buNone/>
            </a:pPr>
            <a:r>
              <a:rPr lang="en" dirty="0"/>
              <a:t>How Does It Work?</a:t>
            </a:r>
            <a:endParaRPr dirty="0"/>
          </a:p>
        </p:txBody>
      </p:sp>
      <p:pic>
        <p:nvPicPr>
          <p:cNvPr id="2" name="measurement_vid">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876300" y="1268052"/>
            <a:ext cx="7391400" cy="3761148"/>
          </a:xfrm>
          <a:prstGeom prst="rect">
            <a:avLst/>
          </a:prstGeom>
        </p:spPr>
      </p:pic>
    </p:spTree>
    <p:extLst>
      <p:ext uri="{BB962C8B-B14F-4D97-AF65-F5344CB8AC3E}">
        <p14:creationId xmlns:p14="http://schemas.microsoft.com/office/powerpoint/2010/main" val="3382925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158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21"/>
          <p:cNvSpPr txBox="1">
            <a:spLocks noGrp="1"/>
          </p:cNvSpPr>
          <p:nvPr>
            <p:ph type="title"/>
          </p:nvPr>
        </p:nvSpPr>
        <p:spPr>
          <a:xfrm>
            <a:off x="628650" y="575352"/>
            <a:ext cx="7886700" cy="692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6747"/>
              </a:buClr>
              <a:buSzPts val="3000"/>
              <a:buFont typeface="Arial"/>
              <a:buNone/>
            </a:pPr>
            <a:r>
              <a:rPr lang="en" dirty="0"/>
              <a:t>How Does It Work?</a:t>
            </a:r>
            <a:endParaRPr dirty="0"/>
          </a:p>
        </p:txBody>
      </p:sp>
      <p:pic>
        <p:nvPicPr>
          <p:cNvPr id="5" name="cube_vid">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44880" y="1268052"/>
            <a:ext cx="7254240" cy="3761148"/>
          </a:xfrm>
          <a:prstGeom prst="rect">
            <a:avLst/>
          </a:prstGeom>
        </p:spPr>
      </p:pic>
    </p:spTree>
    <p:extLst>
      <p:ext uri="{BB962C8B-B14F-4D97-AF65-F5344CB8AC3E}">
        <p14:creationId xmlns:p14="http://schemas.microsoft.com/office/powerpoint/2010/main" val="526948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158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9"/>
          <p:cNvSpPr txBox="1">
            <a:spLocks noGrp="1"/>
          </p:cNvSpPr>
          <p:nvPr>
            <p:ph type="title"/>
          </p:nvPr>
        </p:nvSpPr>
        <p:spPr>
          <a:xfrm>
            <a:off x="628650" y="575352"/>
            <a:ext cx="7886700" cy="692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6747"/>
              </a:buClr>
              <a:buSzPts val="3000"/>
              <a:buFont typeface="Arial"/>
              <a:buNone/>
            </a:pPr>
            <a:r>
              <a:rPr lang="en" dirty="0"/>
              <a:t>What Is Confocal Non-Line-of-Sight Imaging?</a:t>
            </a:r>
            <a:endParaRPr dirty="0"/>
          </a:p>
        </p:txBody>
      </p:sp>
      <p:sp>
        <p:nvSpPr>
          <p:cNvPr id="79" name="Google Shape;79;p19"/>
          <p:cNvSpPr txBox="1">
            <a:spLocks noGrp="1"/>
          </p:cNvSpPr>
          <p:nvPr>
            <p:ph type="body" idx="1"/>
          </p:nvPr>
        </p:nvSpPr>
        <p:spPr>
          <a:xfrm>
            <a:off x="628650" y="1369219"/>
            <a:ext cx="5072903" cy="3263400"/>
          </a:xfrm>
          <a:prstGeom prst="rect">
            <a:avLst/>
          </a:prstGeom>
          <a:noFill/>
          <a:ln>
            <a:noFill/>
          </a:ln>
        </p:spPr>
        <p:txBody>
          <a:bodyPr spcFirstLastPara="1" wrap="square" lIns="91425" tIns="45700" rIns="91425" bIns="45700" anchor="t" anchorCtr="0">
            <a:normAutofit fontScale="92500"/>
          </a:bodyPr>
          <a:lstStyle/>
          <a:p>
            <a:pPr marL="171450" lvl="0" indent="-152400" algn="l" rtl="0">
              <a:lnSpc>
                <a:spcPct val="200000"/>
              </a:lnSpc>
              <a:spcBef>
                <a:spcPts val="0"/>
              </a:spcBef>
              <a:spcAft>
                <a:spcPts val="0"/>
              </a:spcAft>
              <a:buClr>
                <a:schemeClr val="dk1"/>
              </a:buClr>
              <a:buSzPts val="1800"/>
              <a:buChar char="●"/>
            </a:pPr>
            <a:r>
              <a:rPr lang="en-US" sz="1800" dirty="0">
                <a:solidFill>
                  <a:schemeClr val="bg2"/>
                </a:solidFill>
              </a:rPr>
              <a:t>Confocal Non-Line-of-Sight (NLOS) is a method to view objects that are completely occluded.</a:t>
            </a:r>
            <a:endParaRPr lang="en-US" dirty="0">
              <a:solidFill>
                <a:schemeClr val="bg2"/>
              </a:solidFill>
            </a:endParaRPr>
          </a:p>
          <a:p>
            <a:pPr marL="171450" lvl="0" indent="-152400" algn="l" rtl="0">
              <a:lnSpc>
                <a:spcPct val="200000"/>
              </a:lnSpc>
              <a:spcBef>
                <a:spcPts val="0"/>
              </a:spcBef>
              <a:spcAft>
                <a:spcPts val="0"/>
              </a:spcAft>
              <a:buClr>
                <a:schemeClr val="dk1"/>
              </a:buClr>
              <a:buSzPts val="1800"/>
              <a:buChar char="●"/>
            </a:pPr>
            <a:r>
              <a:rPr lang="en-US" sz="1800" dirty="0">
                <a:solidFill>
                  <a:schemeClr val="bg2"/>
                </a:solidFill>
              </a:rPr>
              <a:t>Uses surrounding objects as diffuse reflectors in order to illuminate object.</a:t>
            </a:r>
          </a:p>
          <a:p>
            <a:pPr marL="171450" lvl="0" indent="-152400" algn="l" rtl="0">
              <a:lnSpc>
                <a:spcPct val="200000"/>
              </a:lnSpc>
              <a:spcBef>
                <a:spcPts val="0"/>
              </a:spcBef>
              <a:spcAft>
                <a:spcPts val="0"/>
              </a:spcAft>
              <a:buClr>
                <a:schemeClr val="dk1"/>
              </a:buClr>
              <a:buSzPts val="1800"/>
              <a:buChar char="●"/>
            </a:pPr>
            <a:r>
              <a:rPr lang="en-US" sz="1800" dirty="0">
                <a:solidFill>
                  <a:schemeClr val="bg2"/>
                </a:solidFill>
              </a:rPr>
              <a:t>Reconstructs objects from multiply scattered light.</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01553" y="1739153"/>
            <a:ext cx="3379694" cy="2409264"/>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21"/>
          <p:cNvSpPr txBox="1">
            <a:spLocks noGrp="1"/>
          </p:cNvSpPr>
          <p:nvPr>
            <p:ph type="title"/>
          </p:nvPr>
        </p:nvSpPr>
        <p:spPr>
          <a:xfrm>
            <a:off x="628650" y="575352"/>
            <a:ext cx="7886700" cy="692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6747"/>
              </a:buClr>
              <a:buSzPts val="3000"/>
              <a:buFont typeface="Arial"/>
              <a:buNone/>
            </a:pPr>
            <a:r>
              <a:rPr lang="en" dirty="0"/>
              <a:t>Implementation &amp; Modifications</a:t>
            </a:r>
            <a:endParaRPr dirty="0"/>
          </a:p>
        </p:txBody>
      </p:sp>
      <p:sp>
        <p:nvSpPr>
          <p:cNvPr id="91" name="Google Shape;91;p21"/>
          <p:cNvSpPr txBox="1">
            <a:spLocks noGrp="1"/>
          </p:cNvSpPr>
          <p:nvPr>
            <p:ph type="body" idx="1"/>
          </p:nvPr>
        </p:nvSpPr>
        <p:spPr>
          <a:xfrm>
            <a:off x="628650" y="1369219"/>
            <a:ext cx="7886700" cy="3263400"/>
          </a:xfrm>
          <a:prstGeom prst="rect">
            <a:avLst/>
          </a:prstGeom>
          <a:noFill/>
          <a:ln>
            <a:noFill/>
          </a:ln>
        </p:spPr>
        <p:txBody>
          <a:bodyPr spcFirstLastPara="1" wrap="square" lIns="91425" tIns="45700" rIns="91425" bIns="45700" anchor="t" anchorCtr="0">
            <a:normAutofit/>
          </a:bodyPr>
          <a:lstStyle/>
          <a:p>
            <a:pPr marL="171450" lvl="0" indent="-152400" algn="l" rtl="0">
              <a:lnSpc>
                <a:spcPct val="200000"/>
              </a:lnSpc>
              <a:spcBef>
                <a:spcPts val="0"/>
              </a:spcBef>
              <a:spcAft>
                <a:spcPts val="0"/>
              </a:spcAft>
              <a:buClr>
                <a:schemeClr val="dk1"/>
              </a:buClr>
              <a:buSzPts val="1800"/>
              <a:buChar char="●"/>
            </a:pPr>
            <a:r>
              <a:rPr lang="en-US" sz="1800" dirty="0">
                <a:solidFill>
                  <a:schemeClr val="bg2"/>
                </a:solidFill>
              </a:rPr>
              <a:t>We implemented using both </a:t>
            </a:r>
            <a:r>
              <a:rPr lang="en-US" sz="1800" dirty="0" err="1">
                <a:solidFill>
                  <a:schemeClr val="bg2"/>
                </a:solidFill>
              </a:rPr>
              <a:t>Matlab</a:t>
            </a:r>
            <a:r>
              <a:rPr lang="en-US" sz="1800" dirty="0">
                <a:solidFill>
                  <a:schemeClr val="bg2"/>
                </a:solidFill>
              </a:rPr>
              <a:t> and Python/</a:t>
            </a:r>
            <a:r>
              <a:rPr lang="en-US" sz="1800" dirty="0" err="1">
                <a:solidFill>
                  <a:schemeClr val="bg2"/>
                </a:solidFill>
              </a:rPr>
              <a:t>NumPy</a:t>
            </a:r>
            <a:r>
              <a:rPr lang="en-US" sz="1800" dirty="0">
                <a:solidFill>
                  <a:schemeClr val="bg2"/>
                </a:solidFill>
              </a:rPr>
              <a:t> but our results for this and the report are from </a:t>
            </a:r>
            <a:r>
              <a:rPr lang="en-US" sz="1800" dirty="0" err="1">
                <a:solidFill>
                  <a:schemeClr val="bg2"/>
                </a:solidFill>
              </a:rPr>
              <a:t>Matlab</a:t>
            </a:r>
            <a:r>
              <a:rPr lang="en-US" sz="1800" dirty="0">
                <a:solidFill>
                  <a:schemeClr val="bg2"/>
                </a:solidFill>
              </a:rPr>
              <a:t>.</a:t>
            </a:r>
          </a:p>
          <a:p>
            <a:pPr marL="171450" lvl="0" indent="-152400" algn="l" rtl="0">
              <a:lnSpc>
                <a:spcPct val="200000"/>
              </a:lnSpc>
              <a:spcBef>
                <a:spcPts val="0"/>
              </a:spcBef>
              <a:spcAft>
                <a:spcPts val="0"/>
              </a:spcAft>
              <a:buClr>
                <a:schemeClr val="dk1"/>
              </a:buClr>
              <a:buSzPts val="1800"/>
              <a:buChar char="●"/>
            </a:pPr>
            <a:r>
              <a:rPr lang="en-US" sz="1800" dirty="0">
                <a:solidFill>
                  <a:schemeClr val="bg2"/>
                </a:solidFill>
              </a:rPr>
              <a:t>Used base code and rewrote trying to improve complexity performance (cleaning up code) and resolution/feature/texture performance by adding pre and post processing Gaussian methods.</a:t>
            </a:r>
            <a:endParaRPr sz="1800" dirty="0">
              <a:solidFill>
                <a:schemeClr val="bg2"/>
              </a:solidFill>
            </a:endParaRPr>
          </a:p>
        </p:txBody>
      </p:sp>
    </p:spTree>
    <p:extLst>
      <p:ext uri="{BB962C8B-B14F-4D97-AF65-F5344CB8AC3E}">
        <p14:creationId xmlns:p14="http://schemas.microsoft.com/office/powerpoint/2010/main" val="31964271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21"/>
          <p:cNvSpPr txBox="1">
            <a:spLocks noGrp="1"/>
          </p:cNvSpPr>
          <p:nvPr>
            <p:ph type="title"/>
          </p:nvPr>
        </p:nvSpPr>
        <p:spPr>
          <a:xfrm>
            <a:off x="628650" y="575352"/>
            <a:ext cx="7886700" cy="692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6747"/>
              </a:buClr>
              <a:buSzPts val="3000"/>
              <a:buFont typeface="Arial"/>
              <a:buNone/>
            </a:pPr>
            <a:r>
              <a:rPr lang="en" dirty="0"/>
              <a:t>Implementation &amp; Modifications</a:t>
            </a:r>
            <a:endParaRPr dirty="0"/>
          </a:p>
        </p:txBody>
      </p:sp>
      <p:sp>
        <p:nvSpPr>
          <p:cNvPr id="91" name="Google Shape;91;p21"/>
          <p:cNvSpPr txBox="1">
            <a:spLocks noGrp="1"/>
          </p:cNvSpPr>
          <p:nvPr>
            <p:ph type="body" idx="1"/>
          </p:nvPr>
        </p:nvSpPr>
        <p:spPr>
          <a:xfrm>
            <a:off x="628650" y="1369219"/>
            <a:ext cx="7886700" cy="3263400"/>
          </a:xfrm>
          <a:prstGeom prst="rect">
            <a:avLst/>
          </a:prstGeom>
          <a:noFill/>
          <a:ln>
            <a:noFill/>
          </a:ln>
        </p:spPr>
        <p:txBody>
          <a:bodyPr spcFirstLastPara="1" wrap="square" lIns="91425" tIns="45700" rIns="91425" bIns="45700" anchor="t" anchorCtr="0">
            <a:normAutofit fontScale="85000" lnSpcReduction="10000"/>
          </a:bodyPr>
          <a:lstStyle/>
          <a:p>
            <a:pPr marL="171450" lvl="0" indent="-152400" algn="l" rtl="0">
              <a:lnSpc>
                <a:spcPct val="150000"/>
              </a:lnSpc>
              <a:spcBef>
                <a:spcPts val="0"/>
              </a:spcBef>
              <a:spcAft>
                <a:spcPts val="0"/>
              </a:spcAft>
              <a:buClr>
                <a:schemeClr val="dk1"/>
              </a:buClr>
              <a:buSzPts val="1800"/>
              <a:buChar char="●"/>
            </a:pPr>
            <a:r>
              <a:rPr lang="en-US" sz="1800" dirty="0">
                <a:solidFill>
                  <a:schemeClr val="bg2"/>
                </a:solidFill>
              </a:rPr>
              <a:t>We could modify this using Deep Learning methods in order to improve accuracy and resolution</a:t>
            </a:r>
            <a:r>
              <a:rPr lang="en-US" dirty="0">
                <a:solidFill>
                  <a:schemeClr val="bg2"/>
                </a:solidFill>
              </a:rPr>
              <a:t>.</a:t>
            </a:r>
          </a:p>
          <a:p>
            <a:pPr marL="171450" lvl="0" indent="-152400" algn="l" rtl="0">
              <a:lnSpc>
                <a:spcPct val="150000"/>
              </a:lnSpc>
              <a:spcBef>
                <a:spcPts val="0"/>
              </a:spcBef>
              <a:spcAft>
                <a:spcPts val="0"/>
              </a:spcAft>
              <a:buClr>
                <a:schemeClr val="dk1"/>
              </a:buClr>
              <a:buSzPts val="1800"/>
              <a:buChar char="●"/>
            </a:pPr>
            <a:r>
              <a:rPr lang="en-US" dirty="0">
                <a:solidFill>
                  <a:schemeClr val="bg2"/>
                </a:solidFill>
              </a:rPr>
              <a:t>Using a combination of Temporal Convolutional Networks (TCN) along with Generative Adversarial Networks (GAN) we should be able to reconstruct the occluded objects with better accuracy and higher, more realistic resolution and even maybe color. </a:t>
            </a:r>
          </a:p>
          <a:p>
            <a:pPr marL="171450" lvl="0" indent="-152400" algn="l" rtl="0">
              <a:lnSpc>
                <a:spcPct val="150000"/>
              </a:lnSpc>
              <a:spcBef>
                <a:spcPts val="0"/>
              </a:spcBef>
              <a:spcAft>
                <a:spcPts val="0"/>
              </a:spcAft>
              <a:buClr>
                <a:schemeClr val="dk1"/>
              </a:buClr>
              <a:buSzPts val="1800"/>
              <a:buChar char="●"/>
            </a:pPr>
            <a:r>
              <a:rPr lang="en-US" sz="1800" dirty="0">
                <a:solidFill>
                  <a:schemeClr val="bg2"/>
                </a:solidFill>
              </a:rPr>
              <a:t>It would also increase speed so it could be used in the real world as TCNs can easily do faster than real-time inference (350Hz for action recognition on videos).</a:t>
            </a:r>
          </a:p>
          <a:p>
            <a:pPr marL="171450" lvl="0" indent="-152400" algn="l" rtl="0">
              <a:lnSpc>
                <a:spcPct val="150000"/>
              </a:lnSpc>
              <a:spcBef>
                <a:spcPts val="0"/>
              </a:spcBef>
              <a:spcAft>
                <a:spcPts val="0"/>
              </a:spcAft>
              <a:buClr>
                <a:schemeClr val="dk1"/>
              </a:buClr>
              <a:buSzPts val="1800"/>
              <a:buChar char="●"/>
            </a:pPr>
            <a:r>
              <a:rPr lang="en-US" dirty="0">
                <a:solidFill>
                  <a:schemeClr val="bg2"/>
                </a:solidFill>
              </a:rPr>
              <a:t>This will have to be fully-supervised though and require an annotated ground truth, which isn’t easy to create.</a:t>
            </a:r>
            <a:endParaRPr lang="en-US" sz="1800" dirty="0">
              <a:solidFill>
                <a:schemeClr val="bg2"/>
              </a:solidFill>
            </a:endParaRPr>
          </a:p>
        </p:txBody>
      </p:sp>
    </p:spTree>
    <p:extLst>
      <p:ext uri="{BB962C8B-B14F-4D97-AF65-F5344CB8AC3E}">
        <p14:creationId xmlns:p14="http://schemas.microsoft.com/office/powerpoint/2010/main" val="31574321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21"/>
          <p:cNvSpPr txBox="1">
            <a:spLocks noGrp="1"/>
          </p:cNvSpPr>
          <p:nvPr>
            <p:ph type="title"/>
          </p:nvPr>
        </p:nvSpPr>
        <p:spPr>
          <a:xfrm>
            <a:off x="628650" y="575352"/>
            <a:ext cx="7886700" cy="692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6747"/>
              </a:buClr>
              <a:buSzPts val="3000"/>
              <a:buFont typeface="Arial"/>
              <a:buNone/>
            </a:pPr>
            <a:r>
              <a:rPr lang="en" dirty="0"/>
              <a:t>Results: Indoors</a:t>
            </a:r>
            <a:endParaRPr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6286" y="1268052"/>
            <a:ext cx="8571428" cy="2857143"/>
          </a:xfrm>
          <a:prstGeom prst="rect">
            <a:avLst/>
          </a:prstGeom>
        </p:spPr>
      </p:pic>
    </p:spTree>
    <p:extLst>
      <p:ext uri="{BB962C8B-B14F-4D97-AF65-F5344CB8AC3E}">
        <p14:creationId xmlns:p14="http://schemas.microsoft.com/office/powerpoint/2010/main" val="41871798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21"/>
          <p:cNvSpPr txBox="1">
            <a:spLocks noGrp="1"/>
          </p:cNvSpPr>
          <p:nvPr>
            <p:ph type="title"/>
          </p:nvPr>
        </p:nvSpPr>
        <p:spPr>
          <a:xfrm>
            <a:off x="628650" y="575352"/>
            <a:ext cx="7886700" cy="692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6747"/>
              </a:buClr>
              <a:buSzPts val="3000"/>
              <a:buFont typeface="Arial"/>
              <a:buNone/>
            </a:pPr>
            <a:r>
              <a:rPr lang="en" dirty="0"/>
              <a:t>Results: Outdoors</a:t>
            </a:r>
            <a:endParaRPr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0586" y="1188898"/>
            <a:ext cx="8571428" cy="2857143"/>
          </a:xfrm>
          <a:prstGeom prst="rect">
            <a:avLst/>
          </a:prstGeom>
        </p:spPr>
      </p:pic>
    </p:spTree>
    <p:extLst>
      <p:ext uri="{BB962C8B-B14F-4D97-AF65-F5344CB8AC3E}">
        <p14:creationId xmlns:p14="http://schemas.microsoft.com/office/powerpoint/2010/main" val="33758288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21"/>
          <p:cNvSpPr txBox="1">
            <a:spLocks noGrp="1"/>
          </p:cNvSpPr>
          <p:nvPr>
            <p:ph type="title"/>
          </p:nvPr>
        </p:nvSpPr>
        <p:spPr>
          <a:xfrm>
            <a:off x="628650" y="575352"/>
            <a:ext cx="7886700" cy="692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6747"/>
              </a:buClr>
              <a:buSzPts val="3000"/>
              <a:buFont typeface="Arial"/>
              <a:buNone/>
            </a:pPr>
            <a:r>
              <a:rPr lang="en" dirty="0"/>
              <a:t>Results: Diffuse </a:t>
            </a:r>
            <a:endParaRPr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786" y="1268052"/>
            <a:ext cx="8571428" cy="2857143"/>
          </a:xfrm>
          <a:prstGeom prst="rect">
            <a:avLst/>
          </a:prstGeom>
        </p:spPr>
      </p:pic>
    </p:spTree>
    <p:extLst>
      <p:ext uri="{BB962C8B-B14F-4D97-AF65-F5344CB8AC3E}">
        <p14:creationId xmlns:p14="http://schemas.microsoft.com/office/powerpoint/2010/main" val="6864444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03C200-3BBD-7147-8BDE-C6261FED37BE}"/>
              </a:ext>
            </a:extLst>
          </p:cNvPr>
          <p:cNvSpPr>
            <a:spLocks noGrp="1"/>
          </p:cNvSpPr>
          <p:nvPr>
            <p:ph type="title"/>
          </p:nvPr>
        </p:nvSpPr>
        <p:spPr/>
        <p:txBody>
          <a:bodyPr/>
          <a:lstStyle/>
          <a:p>
            <a:r>
              <a:rPr lang="en-US" dirty="0"/>
              <a:t>Modifications </a:t>
            </a:r>
          </a:p>
        </p:txBody>
      </p:sp>
      <mc:AlternateContent xmlns:mc="http://schemas.openxmlformats.org/markup-compatibility/2006">
        <mc:Choice xmlns:a14="http://schemas.microsoft.com/office/drawing/2010/main" Requires="a14">
          <p:sp>
            <p:nvSpPr>
              <p:cNvPr id="3" name="Text Placeholder 2">
                <a:extLst>
                  <a:ext uri="{FF2B5EF4-FFF2-40B4-BE49-F238E27FC236}">
                    <a16:creationId xmlns:a16="http://schemas.microsoft.com/office/drawing/2014/main" id="{F80A7FC6-A8A4-AF49-9FE9-1E0C728ED335}"/>
                  </a:ext>
                </a:extLst>
              </p:cNvPr>
              <p:cNvSpPr>
                <a:spLocks noGrp="1"/>
              </p:cNvSpPr>
              <p:nvPr>
                <p:ph type="body" idx="1"/>
              </p:nvPr>
            </p:nvSpPr>
            <p:spPr/>
            <p:txBody>
              <a:bodyPr>
                <a:normAutofit lnSpcReduction="10000"/>
              </a:bodyPr>
              <a:lstStyle/>
              <a:p>
                <a:r>
                  <a:rPr lang="en-US" dirty="0"/>
                  <a:t>In order to improve the results, we experimented with both pre and post processing.</a:t>
                </a:r>
              </a:p>
              <a:p>
                <a:r>
                  <a:rPr lang="en-US" dirty="0"/>
                  <a:t>Our first idea was to smooth the final output to reduce (pixelization) aliasing, the most obvious thing to do was apply a smoothing filter, in our case a Gaussian filter with </a:t>
                </a:r>
                <a14:m>
                  <m:oMath xmlns:m="http://schemas.openxmlformats.org/officeDocument/2006/math">
                    <m:r>
                      <a:rPr lang="en-US" i="1" smtClean="0">
                        <a:latin typeface="Cambria Math" panose="02040503050406030204" pitchFamily="18" charset="0"/>
                        <a:ea typeface="Cambria Math" panose="02040503050406030204" pitchFamily="18" charset="0"/>
                      </a:rPr>
                      <m:t>𝜎</m:t>
                    </m:r>
                    <m:r>
                      <a:rPr lang="en-US" b="0" i="1" smtClean="0">
                        <a:latin typeface="Cambria Math" panose="02040503050406030204" pitchFamily="18" charset="0"/>
                        <a:ea typeface="Cambria Math" panose="02040503050406030204" pitchFamily="18" charset="0"/>
                      </a:rPr>
                      <m:t>=0.75</m:t>
                    </m:r>
                  </m:oMath>
                </a14:m>
                <a:r>
                  <a:rPr lang="en-US" dirty="0"/>
                  <a:t>. </a:t>
                </a:r>
              </a:p>
              <a:p>
                <a:r>
                  <a:rPr lang="en-US" dirty="0"/>
                  <a:t>This showed a reasonable amount of improvement, and the results are better than the raw output that was given by the inverse problem.</a:t>
                </a:r>
              </a:p>
              <a:p>
                <a:r>
                  <a:rPr lang="en-US" dirty="0"/>
                  <a:t>Also, we decided to look at smoothing the input measurements prior to inversing in order to remove the high frequency components.</a:t>
                </a:r>
              </a:p>
              <a:p>
                <a:r>
                  <a:rPr lang="en-US" dirty="0"/>
                  <a:t>The results of our pre and post processing are shown in the following slides. </a:t>
                </a:r>
              </a:p>
            </p:txBody>
          </p:sp>
        </mc:Choice>
        <mc:Fallback>
          <p:sp>
            <p:nvSpPr>
              <p:cNvPr id="3" name="Text Placeholder 2">
                <a:extLst>
                  <a:ext uri="{FF2B5EF4-FFF2-40B4-BE49-F238E27FC236}">
                    <a16:creationId xmlns:a16="http://schemas.microsoft.com/office/drawing/2014/main" id="{F80A7FC6-A8A4-AF49-9FE9-1E0C728ED335}"/>
                  </a:ext>
                </a:extLst>
              </p:cNvPr>
              <p:cNvSpPr>
                <a:spLocks noGrp="1" noRot="1" noChangeAspect="1" noMove="1" noResize="1" noEditPoints="1" noAdjustHandles="1" noChangeArrowheads="1" noChangeShapeType="1" noTextEdit="1"/>
              </p:cNvSpPr>
              <p:nvPr>
                <p:ph type="body" idx="1"/>
              </p:nvPr>
            </p:nvSpPr>
            <p:spPr>
              <a:blipFill>
                <a:blip r:embed="rId2"/>
                <a:stretch>
                  <a:fillRect t="-389" r="-965"/>
                </a:stretch>
              </a:blipFill>
            </p:spPr>
            <p:txBody>
              <a:bodyPr/>
              <a:lstStyle/>
              <a:p>
                <a:r>
                  <a:rPr lang="en-US">
                    <a:noFill/>
                  </a:rPr>
                  <a:t> </a:t>
                </a:r>
              </a:p>
            </p:txBody>
          </p:sp>
        </mc:Fallback>
      </mc:AlternateContent>
    </p:spTree>
    <p:extLst>
      <p:ext uri="{BB962C8B-B14F-4D97-AF65-F5344CB8AC3E}">
        <p14:creationId xmlns:p14="http://schemas.microsoft.com/office/powerpoint/2010/main" val="42785073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21"/>
          <p:cNvSpPr txBox="1">
            <a:spLocks noGrp="1"/>
          </p:cNvSpPr>
          <p:nvPr>
            <p:ph type="title"/>
          </p:nvPr>
        </p:nvSpPr>
        <p:spPr>
          <a:xfrm>
            <a:off x="628650" y="575352"/>
            <a:ext cx="7886700" cy="692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6747"/>
              </a:buClr>
              <a:buSzPts val="3000"/>
              <a:buFont typeface="Arial"/>
              <a:buNone/>
            </a:pPr>
            <a:r>
              <a:rPr lang="en" dirty="0"/>
              <a:t>Results: Indoors Gaussian Pre Processing</a:t>
            </a:r>
            <a:endParaRPr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80560" y="1433596"/>
            <a:ext cx="4291584" cy="3218688"/>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1940" y="1434739"/>
            <a:ext cx="4290060" cy="3217545"/>
          </a:xfrm>
          <a:prstGeom prst="rect">
            <a:avLst/>
          </a:prstGeom>
        </p:spPr>
      </p:pic>
      <p:sp>
        <p:nvSpPr>
          <p:cNvPr id="3" name="Rectangle 2">
            <a:extLst>
              <a:ext uri="{FF2B5EF4-FFF2-40B4-BE49-F238E27FC236}">
                <a16:creationId xmlns:a16="http://schemas.microsoft.com/office/drawing/2014/main" id="{F1F820B9-6249-8E41-9110-81CF0CC93373}"/>
              </a:ext>
            </a:extLst>
          </p:cNvPr>
          <p:cNvSpPr/>
          <p:nvPr/>
        </p:nvSpPr>
        <p:spPr>
          <a:xfrm>
            <a:off x="2043485" y="1433596"/>
            <a:ext cx="938254" cy="2202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4258E46E-9F84-DD44-AF79-C5C1F63A9F5B}"/>
              </a:ext>
            </a:extLst>
          </p:cNvPr>
          <p:cNvSpPr/>
          <p:nvPr/>
        </p:nvSpPr>
        <p:spPr>
          <a:xfrm>
            <a:off x="6166570" y="1433595"/>
            <a:ext cx="938254" cy="2202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E878A804-6FF2-9F4B-84DC-99A408B7BB53}"/>
              </a:ext>
            </a:extLst>
          </p:cNvPr>
          <p:cNvSpPr txBox="1"/>
          <p:nvPr/>
        </p:nvSpPr>
        <p:spPr>
          <a:xfrm>
            <a:off x="1722517" y="4532738"/>
            <a:ext cx="1407381" cy="307777"/>
          </a:xfrm>
          <a:prstGeom prst="rect">
            <a:avLst/>
          </a:prstGeom>
          <a:noFill/>
        </p:spPr>
        <p:txBody>
          <a:bodyPr wrap="square" rtlCol="0">
            <a:spAutoFit/>
          </a:bodyPr>
          <a:lstStyle/>
          <a:p>
            <a:pPr algn="ctr"/>
            <a:r>
              <a:rPr lang="en-US" dirty="0"/>
              <a:t>Raw Output </a:t>
            </a:r>
          </a:p>
        </p:txBody>
      </p:sp>
      <p:sp>
        <p:nvSpPr>
          <p:cNvPr id="8" name="TextBox 7">
            <a:extLst>
              <a:ext uri="{FF2B5EF4-FFF2-40B4-BE49-F238E27FC236}">
                <a16:creationId xmlns:a16="http://schemas.microsoft.com/office/drawing/2014/main" id="{3C44F493-9F25-1047-949C-7F6474459277}"/>
              </a:ext>
            </a:extLst>
          </p:cNvPr>
          <p:cNvSpPr txBox="1"/>
          <p:nvPr/>
        </p:nvSpPr>
        <p:spPr>
          <a:xfrm>
            <a:off x="6031462" y="4532738"/>
            <a:ext cx="1556999" cy="307777"/>
          </a:xfrm>
          <a:prstGeom prst="rect">
            <a:avLst/>
          </a:prstGeom>
          <a:noFill/>
        </p:spPr>
        <p:txBody>
          <a:bodyPr wrap="square" rtlCol="0">
            <a:spAutoFit/>
          </a:bodyPr>
          <a:lstStyle/>
          <a:p>
            <a:pPr algn="ctr"/>
            <a:r>
              <a:rPr lang="en-US" dirty="0"/>
              <a:t>Post-Processing </a:t>
            </a:r>
          </a:p>
        </p:txBody>
      </p:sp>
    </p:spTree>
    <p:extLst>
      <p:ext uri="{BB962C8B-B14F-4D97-AF65-F5344CB8AC3E}">
        <p14:creationId xmlns:p14="http://schemas.microsoft.com/office/powerpoint/2010/main" val="26271142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21"/>
          <p:cNvSpPr txBox="1">
            <a:spLocks noGrp="1"/>
          </p:cNvSpPr>
          <p:nvPr>
            <p:ph type="title"/>
          </p:nvPr>
        </p:nvSpPr>
        <p:spPr>
          <a:xfrm>
            <a:off x="628650" y="575352"/>
            <a:ext cx="7886700" cy="692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6747"/>
              </a:buClr>
              <a:buSzPts val="3000"/>
              <a:buFont typeface="Arial"/>
              <a:buNone/>
            </a:pPr>
            <a:r>
              <a:rPr lang="en" dirty="0"/>
              <a:t>Results: Indoors Gaussian Post Processing</a:t>
            </a:r>
            <a:endParaRPr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0" y="1527095"/>
            <a:ext cx="4291584" cy="3218688"/>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0416" y="1527095"/>
            <a:ext cx="4291584" cy="3218688"/>
          </a:xfrm>
          <a:prstGeom prst="rect">
            <a:avLst/>
          </a:prstGeom>
        </p:spPr>
      </p:pic>
      <p:sp>
        <p:nvSpPr>
          <p:cNvPr id="5" name="Rectangle 4">
            <a:extLst>
              <a:ext uri="{FF2B5EF4-FFF2-40B4-BE49-F238E27FC236}">
                <a16:creationId xmlns:a16="http://schemas.microsoft.com/office/drawing/2014/main" id="{2A0F4828-C462-7E44-8172-2E202B57436B}"/>
              </a:ext>
            </a:extLst>
          </p:cNvPr>
          <p:cNvSpPr/>
          <p:nvPr/>
        </p:nvSpPr>
        <p:spPr>
          <a:xfrm>
            <a:off x="2043485" y="1527095"/>
            <a:ext cx="938254" cy="2202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90417A9A-8BAE-8149-B1A1-C55A9B29F2E3}"/>
              </a:ext>
            </a:extLst>
          </p:cNvPr>
          <p:cNvSpPr/>
          <p:nvPr/>
        </p:nvSpPr>
        <p:spPr>
          <a:xfrm>
            <a:off x="6335069" y="1527094"/>
            <a:ext cx="938254" cy="2202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AB7E96CF-A4D7-024F-BCE8-BB923D089F06}"/>
              </a:ext>
            </a:extLst>
          </p:cNvPr>
          <p:cNvSpPr txBox="1"/>
          <p:nvPr/>
        </p:nvSpPr>
        <p:spPr>
          <a:xfrm>
            <a:off x="1722517" y="4532738"/>
            <a:ext cx="1407381" cy="307777"/>
          </a:xfrm>
          <a:prstGeom prst="rect">
            <a:avLst/>
          </a:prstGeom>
          <a:noFill/>
        </p:spPr>
        <p:txBody>
          <a:bodyPr wrap="square" rtlCol="0">
            <a:spAutoFit/>
          </a:bodyPr>
          <a:lstStyle/>
          <a:p>
            <a:pPr algn="ctr"/>
            <a:r>
              <a:rPr lang="en-US" dirty="0"/>
              <a:t>Raw Output </a:t>
            </a:r>
          </a:p>
        </p:txBody>
      </p:sp>
      <p:sp>
        <p:nvSpPr>
          <p:cNvPr id="8" name="TextBox 7">
            <a:extLst>
              <a:ext uri="{FF2B5EF4-FFF2-40B4-BE49-F238E27FC236}">
                <a16:creationId xmlns:a16="http://schemas.microsoft.com/office/drawing/2014/main" id="{644B556E-45B9-3F4B-85A8-245479DA0CE5}"/>
              </a:ext>
            </a:extLst>
          </p:cNvPr>
          <p:cNvSpPr txBox="1"/>
          <p:nvPr/>
        </p:nvSpPr>
        <p:spPr>
          <a:xfrm>
            <a:off x="6031462" y="4532738"/>
            <a:ext cx="1556999" cy="307777"/>
          </a:xfrm>
          <a:prstGeom prst="rect">
            <a:avLst/>
          </a:prstGeom>
          <a:noFill/>
        </p:spPr>
        <p:txBody>
          <a:bodyPr wrap="square" rtlCol="0">
            <a:spAutoFit/>
          </a:bodyPr>
          <a:lstStyle/>
          <a:p>
            <a:pPr algn="ctr"/>
            <a:r>
              <a:rPr lang="en-US" dirty="0"/>
              <a:t>Post-Processing </a:t>
            </a:r>
          </a:p>
        </p:txBody>
      </p:sp>
    </p:spTree>
    <p:extLst>
      <p:ext uri="{BB962C8B-B14F-4D97-AF65-F5344CB8AC3E}">
        <p14:creationId xmlns:p14="http://schemas.microsoft.com/office/powerpoint/2010/main" val="20632492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51A549-3746-424A-914A-261A1A2265C1}"/>
              </a:ext>
            </a:extLst>
          </p:cNvPr>
          <p:cNvSpPr>
            <a:spLocks noGrp="1"/>
          </p:cNvSpPr>
          <p:nvPr>
            <p:ph type="title"/>
          </p:nvPr>
        </p:nvSpPr>
        <p:spPr/>
        <p:txBody>
          <a:bodyPr/>
          <a:lstStyle/>
          <a:p>
            <a:r>
              <a:rPr lang="en-US" dirty="0"/>
              <a:t>Result: Indoor Pre vs Post Processing</a:t>
            </a:r>
          </a:p>
        </p:txBody>
      </p:sp>
      <p:pic>
        <p:nvPicPr>
          <p:cNvPr id="4" name="Picture 3">
            <a:extLst>
              <a:ext uri="{FF2B5EF4-FFF2-40B4-BE49-F238E27FC236}">
                <a16:creationId xmlns:a16="http://schemas.microsoft.com/office/drawing/2014/main" id="{ACE93300-7D6B-3540-A892-C393CBCDA1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0416" y="1349460"/>
            <a:ext cx="4291584" cy="3218688"/>
          </a:xfrm>
          <a:prstGeom prst="rect">
            <a:avLst/>
          </a:prstGeom>
        </p:spPr>
      </p:pic>
      <p:pic>
        <p:nvPicPr>
          <p:cNvPr id="5" name="Picture 4">
            <a:extLst>
              <a:ext uri="{FF2B5EF4-FFF2-40B4-BE49-F238E27FC236}">
                <a16:creationId xmlns:a16="http://schemas.microsoft.com/office/drawing/2014/main" id="{C5077520-292E-8447-B70A-BCF684147D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0" y="1349460"/>
            <a:ext cx="4291584" cy="3218688"/>
          </a:xfrm>
          <a:prstGeom prst="rect">
            <a:avLst/>
          </a:prstGeom>
        </p:spPr>
      </p:pic>
      <p:sp>
        <p:nvSpPr>
          <p:cNvPr id="6" name="TextBox 5">
            <a:extLst>
              <a:ext uri="{FF2B5EF4-FFF2-40B4-BE49-F238E27FC236}">
                <a16:creationId xmlns:a16="http://schemas.microsoft.com/office/drawing/2014/main" id="{ACDB9FF6-99A3-8547-8016-CA680994128D}"/>
              </a:ext>
            </a:extLst>
          </p:cNvPr>
          <p:cNvSpPr txBox="1"/>
          <p:nvPr/>
        </p:nvSpPr>
        <p:spPr>
          <a:xfrm>
            <a:off x="1722517" y="4532738"/>
            <a:ext cx="1407381" cy="307777"/>
          </a:xfrm>
          <a:prstGeom prst="rect">
            <a:avLst/>
          </a:prstGeom>
          <a:noFill/>
        </p:spPr>
        <p:txBody>
          <a:bodyPr wrap="square" rtlCol="0">
            <a:spAutoFit/>
          </a:bodyPr>
          <a:lstStyle/>
          <a:p>
            <a:pPr algn="ctr"/>
            <a:r>
              <a:rPr lang="en-US" dirty="0"/>
              <a:t>Pre-Processing </a:t>
            </a:r>
          </a:p>
        </p:txBody>
      </p:sp>
      <p:sp>
        <p:nvSpPr>
          <p:cNvPr id="7" name="TextBox 6">
            <a:extLst>
              <a:ext uri="{FF2B5EF4-FFF2-40B4-BE49-F238E27FC236}">
                <a16:creationId xmlns:a16="http://schemas.microsoft.com/office/drawing/2014/main" id="{29439C3B-439E-E048-8E83-7AD32372034F}"/>
              </a:ext>
            </a:extLst>
          </p:cNvPr>
          <p:cNvSpPr txBox="1"/>
          <p:nvPr/>
        </p:nvSpPr>
        <p:spPr>
          <a:xfrm>
            <a:off x="6031462" y="4532738"/>
            <a:ext cx="1556999" cy="307777"/>
          </a:xfrm>
          <a:prstGeom prst="rect">
            <a:avLst/>
          </a:prstGeom>
          <a:noFill/>
        </p:spPr>
        <p:txBody>
          <a:bodyPr wrap="square" rtlCol="0">
            <a:spAutoFit/>
          </a:bodyPr>
          <a:lstStyle/>
          <a:p>
            <a:pPr algn="ctr"/>
            <a:r>
              <a:rPr lang="en-US" dirty="0"/>
              <a:t>Post-Processing </a:t>
            </a:r>
          </a:p>
        </p:txBody>
      </p:sp>
      <p:sp>
        <p:nvSpPr>
          <p:cNvPr id="8" name="Rectangle 7">
            <a:extLst>
              <a:ext uri="{FF2B5EF4-FFF2-40B4-BE49-F238E27FC236}">
                <a16:creationId xmlns:a16="http://schemas.microsoft.com/office/drawing/2014/main" id="{51F8E7D3-5285-FE43-B04F-3797E1CE885F}"/>
              </a:ext>
            </a:extLst>
          </p:cNvPr>
          <p:cNvSpPr/>
          <p:nvPr/>
        </p:nvSpPr>
        <p:spPr>
          <a:xfrm>
            <a:off x="2035534" y="1349460"/>
            <a:ext cx="938254" cy="2202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C60B84C-3E22-ED4B-BCE0-F72565BB7FB5}"/>
              </a:ext>
            </a:extLst>
          </p:cNvPr>
          <p:cNvSpPr/>
          <p:nvPr/>
        </p:nvSpPr>
        <p:spPr>
          <a:xfrm>
            <a:off x="6340834" y="1349460"/>
            <a:ext cx="938254" cy="2202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971194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Improve?</a:t>
            </a:r>
          </a:p>
        </p:txBody>
      </p:sp>
      <p:sp>
        <p:nvSpPr>
          <p:cNvPr id="3" name="Text Placeholder 2"/>
          <p:cNvSpPr>
            <a:spLocks noGrp="1"/>
          </p:cNvSpPr>
          <p:nvPr>
            <p:ph type="body" idx="1"/>
          </p:nvPr>
        </p:nvSpPr>
        <p:spPr/>
        <p:txBody>
          <a:bodyPr>
            <a:normAutofit fontScale="85000" lnSpcReduction="10000"/>
          </a:bodyPr>
          <a:lstStyle/>
          <a:p>
            <a:pPr marL="171450" lvl="0" indent="-152400">
              <a:lnSpc>
                <a:spcPct val="150000"/>
              </a:lnSpc>
              <a:spcBef>
                <a:spcPts val="0"/>
              </a:spcBef>
              <a:buClr>
                <a:schemeClr val="dk1"/>
              </a:buClr>
              <a:buSzPts val="1800"/>
            </a:pPr>
            <a:r>
              <a:rPr lang="en-US" dirty="0">
                <a:solidFill>
                  <a:schemeClr val="bg2"/>
                </a:solidFill>
              </a:rPr>
              <a:t>We could modify this using Deep Learning methods in order to improve accuracy and resolution.</a:t>
            </a:r>
          </a:p>
          <a:p>
            <a:pPr marL="171450" lvl="0" indent="-152400">
              <a:lnSpc>
                <a:spcPct val="150000"/>
              </a:lnSpc>
              <a:spcBef>
                <a:spcPts val="0"/>
              </a:spcBef>
              <a:buClr>
                <a:schemeClr val="dk1"/>
              </a:buClr>
              <a:buSzPts val="1800"/>
            </a:pPr>
            <a:r>
              <a:rPr lang="en-US" dirty="0">
                <a:solidFill>
                  <a:schemeClr val="bg2"/>
                </a:solidFill>
              </a:rPr>
              <a:t>Using a combination of Temporal Convolutional Networks (TCN) along with Generative Adversarial Networks (GAN) we should be able to reconstruct the occluded objects with better accuracy and higher, more realistic resolution and even maybe color. </a:t>
            </a:r>
          </a:p>
          <a:p>
            <a:pPr marL="171450" lvl="0" indent="-152400">
              <a:lnSpc>
                <a:spcPct val="150000"/>
              </a:lnSpc>
              <a:spcBef>
                <a:spcPts val="0"/>
              </a:spcBef>
              <a:buClr>
                <a:schemeClr val="dk1"/>
              </a:buClr>
              <a:buSzPts val="1800"/>
            </a:pPr>
            <a:r>
              <a:rPr lang="en-US" dirty="0">
                <a:solidFill>
                  <a:schemeClr val="bg2"/>
                </a:solidFill>
              </a:rPr>
              <a:t>It would also increase speed so it could be used in the real world as TCNs can easily do faster than real-time inference (350Hz for action recognition on videos).</a:t>
            </a:r>
          </a:p>
          <a:p>
            <a:pPr marL="171450" lvl="0" indent="-152400">
              <a:lnSpc>
                <a:spcPct val="150000"/>
              </a:lnSpc>
              <a:spcBef>
                <a:spcPts val="0"/>
              </a:spcBef>
              <a:buClr>
                <a:schemeClr val="dk1"/>
              </a:buClr>
              <a:buSzPts val="1800"/>
            </a:pPr>
            <a:r>
              <a:rPr lang="en-US" dirty="0">
                <a:solidFill>
                  <a:schemeClr val="bg2"/>
                </a:solidFill>
              </a:rPr>
              <a:t>This will have to be fully-supervised though and require an annotated ground truth, which isn’t easy to create.</a:t>
            </a:r>
          </a:p>
          <a:p>
            <a:endParaRPr lang="en-US" dirty="0"/>
          </a:p>
        </p:txBody>
      </p:sp>
    </p:spTree>
    <p:extLst>
      <p:ext uri="{BB962C8B-B14F-4D97-AF65-F5344CB8AC3E}">
        <p14:creationId xmlns:p14="http://schemas.microsoft.com/office/powerpoint/2010/main" val="13060215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20"/>
          <p:cNvSpPr txBox="1">
            <a:spLocks noGrp="1"/>
          </p:cNvSpPr>
          <p:nvPr>
            <p:ph type="title"/>
          </p:nvPr>
        </p:nvSpPr>
        <p:spPr>
          <a:xfrm>
            <a:off x="628650" y="575352"/>
            <a:ext cx="7886700" cy="692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6747"/>
              </a:buClr>
              <a:buSzPts val="3000"/>
              <a:buFont typeface="Arial"/>
              <a:buNone/>
            </a:pPr>
            <a:r>
              <a:rPr lang="en" dirty="0"/>
              <a:t>Why Should We Care &amp; What It’s Good For?</a:t>
            </a:r>
            <a:endParaRPr dirty="0"/>
          </a:p>
        </p:txBody>
      </p:sp>
      <p:sp>
        <p:nvSpPr>
          <p:cNvPr id="85" name="Google Shape;85;p20"/>
          <p:cNvSpPr txBox="1">
            <a:spLocks noGrp="1"/>
          </p:cNvSpPr>
          <p:nvPr>
            <p:ph type="body" idx="1"/>
          </p:nvPr>
        </p:nvSpPr>
        <p:spPr>
          <a:xfrm>
            <a:off x="628650" y="1369219"/>
            <a:ext cx="7886700" cy="3263400"/>
          </a:xfrm>
          <a:prstGeom prst="rect">
            <a:avLst/>
          </a:prstGeom>
          <a:noFill/>
          <a:ln>
            <a:noFill/>
          </a:ln>
        </p:spPr>
        <p:txBody>
          <a:bodyPr spcFirstLastPara="1" wrap="square" lIns="91425" tIns="45700" rIns="91425" bIns="45700" anchor="t" anchorCtr="0">
            <a:normAutofit/>
          </a:bodyPr>
          <a:lstStyle/>
          <a:p>
            <a:pPr marL="171450" lvl="0" indent="-152400" algn="l" rtl="0">
              <a:lnSpc>
                <a:spcPct val="200000"/>
              </a:lnSpc>
              <a:spcBef>
                <a:spcPts val="0"/>
              </a:spcBef>
              <a:spcAft>
                <a:spcPts val="0"/>
              </a:spcAft>
              <a:buClr>
                <a:schemeClr val="dk1"/>
              </a:buClr>
              <a:buSzPts val="1800"/>
              <a:buChar char="●"/>
            </a:pPr>
            <a:r>
              <a:rPr lang="en-US" sz="1800" dirty="0">
                <a:solidFill>
                  <a:schemeClr val="bg2"/>
                </a:solidFill>
              </a:rPr>
              <a:t>There are many uses for viewing and tracking objects fully occluded. </a:t>
            </a:r>
          </a:p>
          <a:p>
            <a:pPr marL="171450" lvl="0" indent="-152400" algn="l" rtl="0">
              <a:lnSpc>
                <a:spcPct val="200000"/>
              </a:lnSpc>
              <a:spcBef>
                <a:spcPts val="0"/>
              </a:spcBef>
              <a:spcAft>
                <a:spcPts val="0"/>
              </a:spcAft>
              <a:buClr>
                <a:schemeClr val="dk1"/>
              </a:buClr>
              <a:buSzPts val="1800"/>
              <a:buChar char="●"/>
            </a:pPr>
            <a:r>
              <a:rPr lang="en-US" dirty="0">
                <a:solidFill>
                  <a:schemeClr val="bg2"/>
                </a:solidFill>
              </a:rPr>
              <a:t>Reduction on complexity along with reduced memory requirements.</a:t>
            </a:r>
          </a:p>
          <a:p>
            <a:pPr marL="171450" lvl="0" indent="-152400" algn="l" rtl="0">
              <a:lnSpc>
                <a:spcPct val="200000"/>
              </a:lnSpc>
              <a:spcBef>
                <a:spcPts val="0"/>
              </a:spcBef>
              <a:spcAft>
                <a:spcPts val="0"/>
              </a:spcAft>
              <a:buClr>
                <a:schemeClr val="dk1"/>
              </a:buClr>
              <a:buSzPts val="1800"/>
              <a:buChar char="●"/>
            </a:pPr>
            <a:r>
              <a:rPr lang="en-US" sz="1800" dirty="0">
                <a:solidFill>
                  <a:schemeClr val="bg2"/>
                </a:solidFill>
              </a:rPr>
              <a:t>Deals with extremely weak signal of multiply scattered light better than existing reconstruction algorithms.</a:t>
            </a:r>
          </a:p>
          <a:p>
            <a:pPr marL="171450" lvl="0" indent="-152400" algn="l" rtl="0">
              <a:lnSpc>
                <a:spcPct val="200000"/>
              </a:lnSpc>
              <a:spcBef>
                <a:spcPts val="0"/>
              </a:spcBef>
              <a:spcAft>
                <a:spcPts val="0"/>
              </a:spcAft>
              <a:buClr>
                <a:schemeClr val="dk1"/>
              </a:buClr>
              <a:buSzPts val="1800"/>
              <a:buChar char="●"/>
            </a:pPr>
            <a:r>
              <a:rPr lang="en-US" dirty="0">
                <a:solidFill>
                  <a:schemeClr val="bg2"/>
                </a:solidFill>
              </a:rPr>
              <a:t>Works in the outdoors under indirect sunlight.</a:t>
            </a:r>
            <a:endParaRPr sz="1800" dirty="0">
              <a:solidFill>
                <a:schemeClr val="bg2"/>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21"/>
          <p:cNvSpPr txBox="1">
            <a:spLocks noGrp="1"/>
          </p:cNvSpPr>
          <p:nvPr>
            <p:ph type="title"/>
          </p:nvPr>
        </p:nvSpPr>
        <p:spPr>
          <a:xfrm>
            <a:off x="628650" y="575352"/>
            <a:ext cx="7886700" cy="692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6747"/>
              </a:buClr>
              <a:buSzPts val="3000"/>
              <a:buFont typeface="Arial"/>
              <a:buNone/>
            </a:pPr>
            <a:r>
              <a:rPr lang="en" dirty="0"/>
              <a:t>References</a:t>
            </a:r>
            <a:endParaRPr dirty="0"/>
          </a:p>
        </p:txBody>
      </p:sp>
      <p:sp>
        <p:nvSpPr>
          <p:cNvPr id="91" name="Google Shape;91;p21"/>
          <p:cNvSpPr txBox="1">
            <a:spLocks noGrp="1"/>
          </p:cNvSpPr>
          <p:nvPr>
            <p:ph type="body" idx="1"/>
          </p:nvPr>
        </p:nvSpPr>
        <p:spPr>
          <a:xfrm>
            <a:off x="628650" y="1369219"/>
            <a:ext cx="7886700" cy="3263400"/>
          </a:xfrm>
          <a:prstGeom prst="rect">
            <a:avLst/>
          </a:prstGeom>
          <a:noFill/>
          <a:ln>
            <a:noFill/>
          </a:ln>
        </p:spPr>
        <p:txBody>
          <a:bodyPr spcFirstLastPara="1" wrap="square" lIns="91425" tIns="45700" rIns="91425" bIns="45700" anchor="t" anchorCtr="0">
            <a:normAutofit fontScale="77500" lnSpcReduction="20000"/>
          </a:bodyPr>
          <a:lstStyle/>
          <a:p>
            <a:pPr marL="171450" lvl="0" indent="-152400">
              <a:lnSpc>
                <a:spcPct val="200000"/>
              </a:lnSpc>
              <a:spcBef>
                <a:spcPts val="0"/>
              </a:spcBef>
              <a:buClr>
                <a:schemeClr val="dk1"/>
              </a:buClr>
              <a:buSzPts val="1800"/>
            </a:pPr>
            <a:r>
              <a:rPr lang="en-US" dirty="0">
                <a:solidFill>
                  <a:schemeClr val="bg2"/>
                </a:solidFill>
              </a:rPr>
              <a:t>Original Nature Paper: </a:t>
            </a:r>
            <a:r>
              <a:rPr lang="en-US" dirty="0">
                <a:solidFill>
                  <a:schemeClr val="bg2"/>
                </a:solidFill>
                <a:hlinkClick r:id="rId3"/>
              </a:rPr>
              <a:t>https://www.nature.com/articles/nature25489/</a:t>
            </a:r>
            <a:endParaRPr lang="en-US" dirty="0">
              <a:solidFill>
                <a:schemeClr val="bg2"/>
              </a:solidFill>
            </a:endParaRPr>
          </a:p>
          <a:p>
            <a:pPr marL="171450" lvl="0" indent="-152400">
              <a:lnSpc>
                <a:spcPct val="200000"/>
              </a:lnSpc>
              <a:spcBef>
                <a:spcPts val="0"/>
              </a:spcBef>
              <a:buClr>
                <a:schemeClr val="dk1"/>
              </a:buClr>
              <a:buSzPts val="1800"/>
            </a:pPr>
            <a:r>
              <a:rPr lang="en-US" sz="1800" dirty="0">
                <a:solidFill>
                  <a:schemeClr val="bg2"/>
                </a:solidFill>
              </a:rPr>
              <a:t>Supplementary Information</a:t>
            </a:r>
            <a:r>
              <a:rPr lang="en-US" dirty="0">
                <a:solidFill>
                  <a:schemeClr val="bg2"/>
                </a:solidFill>
              </a:rPr>
              <a:t>: </a:t>
            </a:r>
            <a:r>
              <a:rPr lang="en-US" dirty="0">
                <a:solidFill>
                  <a:schemeClr val="bg2"/>
                </a:solidFill>
                <a:hlinkClick r:id="rId4"/>
              </a:rPr>
              <a:t>https://static-content.springer.com/esm/art%3A10.1038%2Fnature25489/MediaObjects/41586_2018_BFnature25489_MOESM1_ESM.pdf</a:t>
            </a:r>
            <a:endParaRPr lang="en-US" dirty="0">
              <a:solidFill>
                <a:schemeClr val="bg2"/>
              </a:solidFill>
            </a:endParaRPr>
          </a:p>
          <a:p>
            <a:pPr marL="171450" lvl="0" indent="-152400">
              <a:lnSpc>
                <a:spcPct val="200000"/>
              </a:lnSpc>
              <a:spcBef>
                <a:spcPts val="0"/>
              </a:spcBef>
              <a:buClr>
                <a:schemeClr val="dk1"/>
              </a:buClr>
              <a:buSzPts val="1800"/>
            </a:pPr>
            <a:r>
              <a:rPr lang="en-US" sz="1800" dirty="0">
                <a:solidFill>
                  <a:schemeClr val="bg2"/>
                </a:solidFill>
              </a:rPr>
              <a:t> </a:t>
            </a:r>
            <a:r>
              <a:rPr lang="en-US" dirty="0">
                <a:solidFill>
                  <a:schemeClr val="bg2"/>
                </a:solidFill>
              </a:rPr>
              <a:t>Code and data: </a:t>
            </a:r>
            <a:r>
              <a:rPr lang="en-US" dirty="0">
                <a:solidFill>
                  <a:schemeClr val="bg2"/>
                </a:solidFill>
                <a:hlinkClick r:id="rId5"/>
              </a:rPr>
              <a:t>https://static-content.springer.com/esm/art%3A10.1038%2Fnature25489/MediaObjects/41586_2018_BFnature25489_MOESM2_ESM.zip</a:t>
            </a:r>
            <a:endParaRPr lang="en-US" dirty="0">
              <a:solidFill>
                <a:schemeClr val="bg2"/>
              </a:solidFill>
            </a:endParaRPr>
          </a:p>
          <a:p>
            <a:pPr marL="171450" lvl="0" indent="-152400">
              <a:lnSpc>
                <a:spcPct val="200000"/>
              </a:lnSpc>
              <a:spcBef>
                <a:spcPts val="0"/>
              </a:spcBef>
              <a:buClr>
                <a:schemeClr val="dk1"/>
              </a:buClr>
              <a:buSzPts val="1800"/>
            </a:pPr>
            <a:r>
              <a:rPr lang="en-US" dirty="0">
                <a:solidFill>
                  <a:schemeClr val="bg2"/>
                </a:solidFill>
              </a:rPr>
              <a:t>Our code GitHub: </a:t>
            </a:r>
            <a:r>
              <a:rPr lang="en-US" dirty="0">
                <a:solidFill>
                  <a:schemeClr val="bg2"/>
                </a:solidFill>
                <a:hlinkClick r:id="rId6"/>
              </a:rPr>
              <a:t>https://github.com/sawyermade/comp_img_final_project</a:t>
            </a:r>
            <a:endParaRPr lang="en-US" dirty="0">
              <a:solidFill>
                <a:schemeClr val="bg2"/>
              </a:solidFill>
            </a:endParaRPr>
          </a:p>
          <a:p>
            <a:pPr marL="171450" lvl="0" indent="-152400">
              <a:lnSpc>
                <a:spcPct val="200000"/>
              </a:lnSpc>
              <a:spcBef>
                <a:spcPts val="0"/>
              </a:spcBef>
              <a:buClr>
                <a:schemeClr val="dk1"/>
              </a:buClr>
              <a:buSzPts val="1800"/>
            </a:pPr>
            <a:endParaRPr lang="en-US" dirty="0">
              <a:solidFill>
                <a:schemeClr val="bg2"/>
              </a:solidFill>
            </a:endParaRPr>
          </a:p>
          <a:p>
            <a:pPr marL="171450" lvl="0" indent="-152400">
              <a:lnSpc>
                <a:spcPct val="200000"/>
              </a:lnSpc>
              <a:spcBef>
                <a:spcPts val="0"/>
              </a:spcBef>
              <a:buClr>
                <a:schemeClr val="dk1"/>
              </a:buClr>
              <a:buSzPts val="1800"/>
            </a:pPr>
            <a:endParaRPr sz="1800" dirty="0">
              <a:solidFill>
                <a:schemeClr val="bg2"/>
              </a:solidFill>
            </a:endParaRPr>
          </a:p>
        </p:txBody>
      </p:sp>
    </p:spTree>
    <p:extLst>
      <p:ext uri="{BB962C8B-B14F-4D97-AF65-F5344CB8AC3E}">
        <p14:creationId xmlns:p14="http://schemas.microsoft.com/office/powerpoint/2010/main" val="69216161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23"/>
          <p:cNvSpPr txBox="1"/>
          <p:nvPr/>
        </p:nvSpPr>
        <p:spPr>
          <a:xfrm>
            <a:off x="1676100" y="1893150"/>
            <a:ext cx="5791800" cy="1357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200">
                <a:solidFill>
                  <a:srgbClr val="FFFFFF"/>
                </a:solidFill>
              </a:rPr>
              <a:t>Questions?</a:t>
            </a:r>
            <a:endParaRPr sz="7200">
              <a:solidFill>
                <a:srgbClr val="FFFFFF"/>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20"/>
          <p:cNvSpPr txBox="1">
            <a:spLocks noGrp="1"/>
          </p:cNvSpPr>
          <p:nvPr>
            <p:ph type="title"/>
          </p:nvPr>
        </p:nvSpPr>
        <p:spPr>
          <a:xfrm>
            <a:off x="628650" y="575352"/>
            <a:ext cx="7886700" cy="692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6747"/>
              </a:buClr>
              <a:buSzPts val="3000"/>
              <a:buFont typeface="Arial"/>
              <a:buNone/>
            </a:pPr>
            <a:r>
              <a:rPr lang="en" dirty="0"/>
              <a:t>Why Should We Care &amp; What It’s Good For?</a:t>
            </a:r>
            <a:endParaRPr dirty="0"/>
          </a:p>
        </p:txBody>
      </p:sp>
      <p:sp>
        <p:nvSpPr>
          <p:cNvPr id="85" name="Google Shape;85;p20"/>
          <p:cNvSpPr txBox="1">
            <a:spLocks noGrp="1"/>
          </p:cNvSpPr>
          <p:nvPr>
            <p:ph type="body" idx="1"/>
          </p:nvPr>
        </p:nvSpPr>
        <p:spPr>
          <a:xfrm>
            <a:off x="628650" y="1369219"/>
            <a:ext cx="7886700" cy="3263400"/>
          </a:xfrm>
          <a:prstGeom prst="rect">
            <a:avLst/>
          </a:prstGeom>
          <a:noFill/>
          <a:ln>
            <a:noFill/>
          </a:ln>
        </p:spPr>
        <p:txBody>
          <a:bodyPr spcFirstLastPara="1" wrap="square" lIns="91425" tIns="45700" rIns="91425" bIns="45700" anchor="t" anchorCtr="0">
            <a:normAutofit lnSpcReduction="10000"/>
          </a:bodyPr>
          <a:lstStyle/>
          <a:p>
            <a:pPr marL="19050" lvl="0" indent="0" algn="l" rtl="0">
              <a:lnSpc>
                <a:spcPct val="200000"/>
              </a:lnSpc>
              <a:spcBef>
                <a:spcPts val="0"/>
              </a:spcBef>
              <a:spcAft>
                <a:spcPts val="0"/>
              </a:spcAft>
              <a:buClr>
                <a:schemeClr val="dk1"/>
              </a:buClr>
              <a:buSzPts val="1800"/>
              <a:buNone/>
            </a:pPr>
            <a:r>
              <a:rPr lang="en-US" sz="1800" dirty="0">
                <a:solidFill>
                  <a:schemeClr val="tx1"/>
                </a:solidFill>
              </a:rPr>
              <a:t>Practical Applications:</a:t>
            </a:r>
          </a:p>
          <a:p>
            <a:pPr marL="171450" lvl="0" indent="-152400" algn="l" rtl="0">
              <a:lnSpc>
                <a:spcPct val="200000"/>
              </a:lnSpc>
              <a:spcBef>
                <a:spcPts val="0"/>
              </a:spcBef>
              <a:spcAft>
                <a:spcPts val="0"/>
              </a:spcAft>
              <a:buClr>
                <a:schemeClr val="dk1"/>
              </a:buClr>
              <a:buSzPts val="1800"/>
              <a:buChar char="●"/>
            </a:pPr>
            <a:r>
              <a:rPr lang="en-US" sz="1800" dirty="0">
                <a:solidFill>
                  <a:schemeClr val="bg2"/>
                </a:solidFill>
              </a:rPr>
              <a:t>Robotic Vision Systems</a:t>
            </a:r>
          </a:p>
          <a:p>
            <a:pPr marL="171450" lvl="0" indent="-152400" algn="l" rtl="0">
              <a:lnSpc>
                <a:spcPct val="200000"/>
              </a:lnSpc>
              <a:spcBef>
                <a:spcPts val="0"/>
              </a:spcBef>
              <a:spcAft>
                <a:spcPts val="0"/>
              </a:spcAft>
              <a:buClr>
                <a:schemeClr val="dk1"/>
              </a:buClr>
              <a:buSzPts val="1800"/>
              <a:buChar char="●"/>
            </a:pPr>
            <a:r>
              <a:rPr lang="en-US" dirty="0">
                <a:solidFill>
                  <a:schemeClr val="bg2"/>
                </a:solidFill>
              </a:rPr>
              <a:t>Remote Sensing Vision and Recognition Systems</a:t>
            </a:r>
          </a:p>
          <a:p>
            <a:pPr marL="171450" lvl="0" indent="-152400" algn="l" rtl="0">
              <a:lnSpc>
                <a:spcPct val="200000"/>
              </a:lnSpc>
              <a:spcBef>
                <a:spcPts val="0"/>
              </a:spcBef>
              <a:spcAft>
                <a:spcPts val="0"/>
              </a:spcAft>
              <a:buClr>
                <a:schemeClr val="dk1"/>
              </a:buClr>
              <a:buSzPts val="1800"/>
              <a:buChar char="●"/>
            </a:pPr>
            <a:r>
              <a:rPr lang="en-US" dirty="0">
                <a:solidFill>
                  <a:schemeClr val="bg2"/>
                </a:solidFill>
              </a:rPr>
              <a:t>Autonomous Vehicles Vision and Detection Systems</a:t>
            </a:r>
          </a:p>
          <a:p>
            <a:pPr marL="171450" lvl="0" indent="-152400" algn="l" rtl="0">
              <a:lnSpc>
                <a:spcPct val="200000"/>
              </a:lnSpc>
              <a:spcBef>
                <a:spcPts val="0"/>
              </a:spcBef>
              <a:spcAft>
                <a:spcPts val="0"/>
              </a:spcAft>
              <a:buClr>
                <a:schemeClr val="dk1"/>
              </a:buClr>
              <a:buSzPts val="1800"/>
              <a:buChar char="●"/>
            </a:pPr>
            <a:r>
              <a:rPr lang="en-US" dirty="0">
                <a:solidFill>
                  <a:schemeClr val="bg2"/>
                </a:solidFill>
              </a:rPr>
              <a:t>Medical Imaging </a:t>
            </a:r>
          </a:p>
          <a:p>
            <a:pPr marL="171450" lvl="0" indent="-152400" algn="l" rtl="0">
              <a:lnSpc>
                <a:spcPct val="200000"/>
              </a:lnSpc>
              <a:spcBef>
                <a:spcPts val="0"/>
              </a:spcBef>
              <a:spcAft>
                <a:spcPts val="0"/>
              </a:spcAft>
              <a:buClr>
                <a:schemeClr val="dk1"/>
              </a:buClr>
              <a:buSzPts val="1800"/>
              <a:buChar char="●"/>
            </a:pPr>
            <a:r>
              <a:rPr lang="en-US" dirty="0">
                <a:solidFill>
                  <a:schemeClr val="bg2"/>
                </a:solidFill>
              </a:rPr>
              <a:t>Tracking Objects in Vision Systems</a:t>
            </a:r>
          </a:p>
          <a:p>
            <a:pPr marL="171450" lvl="0" indent="-152400" algn="l" rtl="0">
              <a:lnSpc>
                <a:spcPct val="200000"/>
              </a:lnSpc>
              <a:spcBef>
                <a:spcPts val="0"/>
              </a:spcBef>
              <a:spcAft>
                <a:spcPts val="0"/>
              </a:spcAft>
              <a:buClr>
                <a:schemeClr val="dk1"/>
              </a:buClr>
              <a:buSzPts val="1800"/>
              <a:buChar char="●"/>
            </a:pPr>
            <a:endParaRPr lang="en-US" sz="1800" dirty="0">
              <a:solidFill>
                <a:schemeClr val="bg2"/>
              </a:solidFill>
            </a:endParaRPr>
          </a:p>
          <a:p>
            <a:pPr marL="171450" lvl="0" indent="-152400" algn="l" rtl="0">
              <a:lnSpc>
                <a:spcPct val="200000"/>
              </a:lnSpc>
              <a:spcBef>
                <a:spcPts val="0"/>
              </a:spcBef>
              <a:spcAft>
                <a:spcPts val="0"/>
              </a:spcAft>
              <a:buClr>
                <a:schemeClr val="dk1"/>
              </a:buClr>
              <a:buSzPts val="1800"/>
              <a:buChar char="●"/>
            </a:pPr>
            <a:endParaRPr sz="1800" dirty="0">
              <a:solidFill>
                <a:schemeClr val="bg2"/>
              </a:solidFill>
            </a:endParaRPr>
          </a:p>
        </p:txBody>
      </p:sp>
    </p:spTree>
    <p:extLst>
      <p:ext uri="{BB962C8B-B14F-4D97-AF65-F5344CB8AC3E}">
        <p14:creationId xmlns:p14="http://schemas.microsoft.com/office/powerpoint/2010/main" val="31094097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20"/>
          <p:cNvSpPr txBox="1">
            <a:spLocks noGrp="1"/>
          </p:cNvSpPr>
          <p:nvPr>
            <p:ph type="title"/>
          </p:nvPr>
        </p:nvSpPr>
        <p:spPr>
          <a:xfrm>
            <a:off x="628650" y="575352"/>
            <a:ext cx="7886700" cy="692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6747"/>
              </a:buClr>
              <a:buSzPts val="3000"/>
              <a:buFont typeface="Arial"/>
              <a:buNone/>
            </a:pPr>
            <a:r>
              <a:rPr lang="en" dirty="0"/>
              <a:t>Why Should We Care &amp; What It’s Good For?</a:t>
            </a:r>
            <a:endParaRPr dirty="0"/>
          </a:p>
        </p:txBody>
      </p:sp>
      <p:sp>
        <p:nvSpPr>
          <p:cNvPr id="85" name="Google Shape;85;p20"/>
          <p:cNvSpPr txBox="1">
            <a:spLocks noGrp="1"/>
          </p:cNvSpPr>
          <p:nvPr>
            <p:ph type="body" idx="1"/>
          </p:nvPr>
        </p:nvSpPr>
        <p:spPr>
          <a:xfrm>
            <a:off x="628650" y="1369219"/>
            <a:ext cx="7886700" cy="3263400"/>
          </a:xfrm>
          <a:prstGeom prst="rect">
            <a:avLst/>
          </a:prstGeom>
          <a:noFill/>
          <a:ln>
            <a:noFill/>
          </a:ln>
        </p:spPr>
        <p:txBody>
          <a:bodyPr spcFirstLastPara="1" wrap="square" lIns="91425" tIns="45700" rIns="91425" bIns="45700" anchor="t" anchorCtr="0">
            <a:normAutofit/>
          </a:bodyPr>
          <a:lstStyle/>
          <a:p>
            <a:pPr marL="19050" lvl="0" indent="0" algn="l" rtl="0">
              <a:lnSpc>
                <a:spcPct val="200000"/>
              </a:lnSpc>
              <a:spcBef>
                <a:spcPts val="0"/>
              </a:spcBef>
              <a:spcAft>
                <a:spcPts val="0"/>
              </a:spcAft>
              <a:buClr>
                <a:schemeClr val="dk1"/>
              </a:buClr>
              <a:buSzPts val="1800"/>
              <a:buNone/>
            </a:pPr>
            <a:r>
              <a:rPr lang="en-US" sz="1800" dirty="0">
                <a:solidFill>
                  <a:schemeClr val="tx1"/>
                </a:solidFill>
              </a:rPr>
              <a:t>Robotic Vision System:</a:t>
            </a:r>
          </a:p>
          <a:p>
            <a:pPr marL="171450" lvl="0" indent="-152400" algn="l" rtl="0">
              <a:lnSpc>
                <a:spcPct val="200000"/>
              </a:lnSpc>
              <a:spcBef>
                <a:spcPts val="0"/>
              </a:spcBef>
              <a:spcAft>
                <a:spcPts val="0"/>
              </a:spcAft>
              <a:buClr>
                <a:schemeClr val="dk1"/>
              </a:buClr>
              <a:buSzPts val="1800"/>
              <a:buChar char="●"/>
            </a:pPr>
            <a:r>
              <a:rPr lang="en-US" sz="1800" dirty="0">
                <a:solidFill>
                  <a:schemeClr val="bg2"/>
                </a:solidFill>
              </a:rPr>
              <a:t>Can locate and identify objects which are fully occluded.</a:t>
            </a:r>
          </a:p>
          <a:p>
            <a:pPr marL="171450" lvl="0" indent="-152400" algn="l" rtl="0">
              <a:lnSpc>
                <a:spcPct val="200000"/>
              </a:lnSpc>
              <a:spcBef>
                <a:spcPts val="0"/>
              </a:spcBef>
              <a:spcAft>
                <a:spcPts val="0"/>
              </a:spcAft>
              <a:buClr>
                <a:schemeClr val="dk1"/>
              </a:buClr>
              <a:buSzPts val="1800"/>
              <a:buChar char="●"/>
            </a:pPr>
            <a:r>
              <a:rPr lang="en-US" dirty="0">
                <a:solidFill>
                  <a:schemeClr val="bg2"/>
                </a:solidFill>
              </a:rPr>
              <a:t>Allows for a much more robust human-assistive robotics vision system.</a:t>
            </a:r>
          </a:p>
          <a:p>
            <a:pPr marL="171450" lvl="0" indent="-152400" algn="l" rtl="0">
              <a:lnSpc>
                <a:spcPct val="200000"/>
              </a:lnSpc>
              <a:spcBef>
                <a:spcPts val="0"/>
              </a:spcBef>
              <a:spcAft>
                <a:spcPts val="0"/>
              </a:spcAft>
              <a:buClr>
                <a:schemeClr val="dk1"/>
              </a:buClr>
              <a:buSzPts val="1800"/>
              <a:buChar char="●"/>
            </a:pPr>
            <a:r>
              <a:rPr lang="en-US" sz="1800" dirty="0">
                <a:solidFill>
                  <a:schemeClr val="bg2"/>
                </a:solidFill>
              </a:rPr>
              <a:t>Real-world applications require this in order to acquire human-level accuracy for similar scenarios in robotic assistance.</a:t>
            </a:r>
          </a:p>
          <a:p>
            <a:pPr marL="171450" lvl="0" indent="-152400" algn="l" rtl="0">
              <a:lnSpc>
                <a:spcPct val="200000"/>
              </a:lnSpc>
              <a:spcBef>
                <a:spcPts val="0"/>
              </a:spcBef>
              <a:spcAft>
                <a:spcPts val="0"/>
              </a:spcAft>
              <a:buClr>
                <a:schemeClr val="dk1"/>
              </a:buClr>
              <a:buSzPts val="1800"/>
              <a:buChar char="●"/>
            </a:pPr>
            <a:endParaRPr sz="1800" dirty="0">
              <a:solidFill>
                <a:schemeClr val="bg2"/>
              </a:solidFill>
            </a:endParaRPr>
          </a:p>
        </p:txBody>
      </p:sp>
    </p:spTree>
    <p:extLst>
      <p:ext uri="{BB962C8B-B14F-4D97-AF65-F5344CB8AC3E}">
        <p14:creationId xmlns:p14="http://schemas.microsoft.com/office/powerpoint/2010/main" val="28446304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20"/>
          <p:cNvSpPr txBox="1">
            <a:spLocks noGrp="1"/>
          </p:cNvSpPr>
          <p:nvPr>
            <p:ph type="title"/>
          </p:nvPr>
        </p:nvSpPr>
        <p:spPr>
          <a:xfrm>
            <a:off x="628650" y="575352"/>
            <a:ext cx="7886700" cy="692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6747"/>
              </a:buClr>
              <a:buSzPts val="3000"/>
              <a:buFont typeface="Arial"/>
              <a:buNone/>
            </a:pPr>
            <a:r>
              <a:rPr lang="en" dirty="0"/>
              <a:t>Why Should We Care &amp; What It’s Good For?</a:t>
            </a:r>
            <a:endParaRPr dirty="0"/>
          </a:p>
        </p:txBody>
      </p:sp>
      <p:sp>
        <p:nvSpPr>
          <p:cNvPr id="85" name="Google Shape;85;p20"/>
          <p:cNvSpPr txBox="1">
            <a:spLocks noGrp="1"/>
          </p:cNvSpPr>
          <p:nvPr>
            <p:ph type="body" idx="1"/>
          </p:nvPr>
        </p:nvSpPr>
        <p:spPr>
          <a:xfrm>
            <a:off x="628650" y="1100277"/>
            <a:ext cx="7886700" cy="916782"/>
          </a:xfrm>
          <a:prstGeom prst="rect">
            <a:avLst/>
          </a:prstGeom>
          <a:noFill/>
          <a:ln>
            <a:noFill/>
          </a:ln>
        </p:spPr>
        <p:txBody>
          <a:bodyPr spcFirstLastPara="1" wrap="square" lIns="91425" tIns="45700" rIns="91425" bIns="45700" anchor="t" anchorCtr="0">
            <a:normAutofit fontScale="77500" lnSpcReduction="20000"/>
          </a:bodyPr>
          <a:lstStyle/>
          <a:p>
            <a:pPr marL="19050" lvl="0" indent="0" algn="l" rtl="0">
              <a:lnSpc>
                <a:spcPct val="200000"/>
              </a:lnSpc>
              <a:spcBef>
                <a:spcPts val="0"/>
              </a:spcBef>
              <a:spcAft>
                <a:spcPts val="0"/>
              </a:spcAft>
              <a:buClr>
                <a:schemeClr val="dk1"/>
              </a:buClr>
              <a:buSzPts val="1800"/>
              <a:buNone/>
            </a:pPr>
            <a:r>
              <a:rPr lang="en-US" sz="1800" dirty="0">
                <a:solidFill>
                  <a:schemeClr val="tx1"/>
                </a:solidFill>
              </a:rPr>
              <a:t>Robotic Vision System: Wheelchair Mounted Robotic Arm (WMRA) for human-assistive robotics. </a:t>
            </a:r>
          </a:p>
          <a:p>
            <a:pPr marL="19050" lvl="0" indent="0" algn="l" rtl="0">
              <a:lnSpc>
                <a:spcPct val="200000"/>
              </a:lnSpc>
              <a:spcBef>
                <a:spcPts val="0"/>
              </a:spcBef>
              <a:spcAft>
                <a:spcPts val="0"/>
              </a:spcAft>
              <a:buClr>
                <a:schemeClr val="dk1"/>
              </a:buClr>
              <a:buSzPts val="1800"/>
              <a:buNone/>
            </a:pPr>
            <a:r>
              <a:rPr lang="en-US" dirty="0">
                <a:solidFill>
                  <a:schemeClr val="tx1"/>
                </a:solidFill>
              </a:rPr>
              <a:t>Mr. T pities the fool who can’t reconstruct fully occluded objects </a:t>
            </a:r>
            <a:r>
              <a:rPr lang="en-US" dirty="0">
                <a:solidFill>
                  <a:schemeClr val="tx1"/>
                </a:solidFill>
                <a:sym typeface="Wingdings" panose="05000000000000000000" pitchFamily="2" charset="2"/>
              </a:rPr>
              <a:t></a:t>
            </a:r>
            <a:endParaRPr lang="en-US" sz="1800" dirty="0">
              <a:solidFill>
                <a:schemeClr val="tx1"/>
              </a:solidFill>
            </a:endParaRPr>
          </a:p>
          <a:p>
            <a:pPr marL="171450" lvl="0" indent="-152400" algn="l" rtl="0">
              <a:lnSpc>
                <a:spcPct val="200000"/>
              </a:lnSpc>
              <a:spcBef>
                <a:spcPts val="0"/>
              </a:spcBef>
              <a:spcAft>
                <a:spcPts val="0"/>
              </a:spcAft>
              <a:buClr>
                <a:schemeClr val="dk1"/>
              </a:buClr>
              <a:buSzPts val="1800"/>
              <a:buChar char="●"/>
            </a:pPr>
            <a:endParaRPr sz="1800" dirty="0">
              <a:solidFill>
                <a:schemeClr val="bg2"/>
              </a:solidFil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94400" y="2017059"/>
            <a:ext cx="5755199" cy="2634704"/>
          </a:xfrm>
          <a:prstGeom prst="rect">
            <a:avLst/>
          </a:prstGeom>
        </p:spPr>
      </p:pic>
    </p:spTree>
    <p:extLst>
      <p:ext uri="{BB962C8B-B14F-4D97-AF65-F5344CB8AC3E}">
        <p14:creationId xmlns:p14="http://schemas.microsoft.com/office/powerpoint/2010/main" val="35927934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20"/>
          <p:cNvSpPr txBox="1">
            <a:spLocks noGrp="1"/>
          </p:cNvSpPr>
          <p:nvPr>
            <p:ph type="title"/>
          </p:nvPr>
        </p:nvSpPr>
        <p:spPr>
          <a:xfrm>
            <a:off x="628650" y="575352"/>
            <a:ext cx="7886700" cy="692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6747"/>
              </a:buClr>
              <a:buSzPts val="3000"/>
              <a:buFont typeface="Arial"/>
              <a:buNone/>
            </a:pPr>
            <a:r>
              <a:rPr lang="en" dirty="0"/>
              <a:t>Why Should We Care &amp; What It’s Good For?</a:t>
            </a:r>
            <a:endParaRPr dirty="0"/>
          </a:p>
        </p:txBody>
      </p:sp>
      <p:sp>
        <p:nvSpPr>
          <p:cNvPr id="85" name="Google Shape;85;p20"/>
          <p:cNvSpPr txBox="1">
            <a:spLocks noGrp="1"/>
          </p:cNvSpPr>
          <p:nvPr>
            <p:ph type="body" idx="1"/>
          </p:nvPr>
        </p:nvSpPr>
        <p:spPr>
          <a:xfrm>
            <a:off x="628650" y="1369219"/>
            <a:ext cx="7886700" cy="3263400"/>
          </a:xfrm>
          <a:prstGeom prst="rect">
            <a:avLst/>
          </a:prstGeom>
          <a:noFill/>
          <a:ln>
            <a:noFill/>
          </a:ln>
        </p:spPr>
        <p:txBody>
          <a:bodyPr spcFirstLastPara="1" wrap="square" lIns="91425" tIns="45700" rIns="91425" bIns="45700" anchor="t" anchorCtr="0">
            <a:normAutofit/>
          </a:bodyPr>
          <a:lstStyle/>
          <a:p>
            <a:pPr marL="19050" lvl="0" indent="0" algn="l" rtl="0">
              <a:lnSpc>
                <a:spcPct val="200000"/>
              </a:lnSpc>
              <a:spcBef>
                <a:spcPts val="0"/>
              </a:spcBef>
              <a:spcAft>
                <a:spcPts val="0"/>
              </a:spcAft>
              <a:buClr>
                <a:schemeClr val="dk1"/>
              </a:buClr>
              <a:buSzPts val="1800"/>
              <a:buNone/>
            </a:pPr>
            <a:r>
              <a:rPr lang="en-US" sz="1800" dirty="0">
                <a:solidFill>
                  <a:schemeClr val="tx1"/>
                </a:solidFill>
              </a:rPr>
              <a:t>Remote Sensing:</a:t>
            </a:r>
          </a:p>
          <a:p>
            <a:pPr marL="171450" lvl="0" indent="-152400" algn="l" rtl="0">
              <a:lnSpc>
                <a:spcPct val="200000"/>
              </a:lnSpc>
              <a:spcBef>
                <a:spcPts val="0"/>
              </a:spcBef>
              <a:spcAft>
                <a:spcPts val="0"/>
              </a:spcAft>
              <a:buClr>
                <a:schemeClr val="dk1"/>
              </a:buClr>
              <a:buSzPts val="1800"/>
              <a:buChar char="●"/>
            </a:pPr>
            <a:r>
              <a:rPr lang="en-US" sz="1800" dirty="0">
                <a:solidFill>
                  <a:schemeClr val="bg2"/>
                </a:solidFill>
              </a:rPr>
              <a:t>Allow recognition of different types of vehicles.</a:t>
            </a:r>
          </a:p>
          <a:p>
            <a:pPr marL="171450" lvl="0" indent="-152400" algn="l" rtl="0">
              <a:lnSpc>
                <a:spcPct val="200000"/>
              </a:lnSpc>
              <a:spcBef>
                <a:spcPts val="0"/>
              </a:spcBef>
              <a:spcAft>
                <a:spcPts val="0"/>
              </a:spcAft>
              <a:buClr>
                <a:schemeClr val="dk1"/>
              </a:buClr>
              <a:buSzPts val="1800"/>
              <a:buChar char="●"/>
            </a:pPr>
            <a:r>
              <a:rPr lang="en-US" dirty="0">
                <a:solidFill>
                  <a:schemeClr val="bg2"/>
                </a:solidFill>
              </a:rPr>
              <a:t>Allow you to identify buildings from top-down view.</a:t>
            </a:r>
          </a:p>
          <a:p>
            <a:pPr marL="171450" lvl="0" indent="-152400" algn="l" rtl="0">
              <a:lnSpc>
                <a:spcPct val="200000"/>
              </a:lnSpc>
              <a:spcBef>
                <a:spcPts val="0"/>
              </a:spcBef>
              <a:spcAft>
                <a:spcPts val="0"/>
              </a:spcAft>
              <a:buClr>
                <a:schemeClr val="dk1"/>
              </a:buClr>
              <a:buSzPts val="1800"/>
              <a:buChar char="●"/>
            </a:pPr>
            <a:r>
              <a:rPr lang="en-US" sz="1800" dirty="0">
                <a:solidFill>
                  <a:schemeClr val="bg2"/>
                </a:solidFill>
              </a:rPr>
              <a:t>Differentiate between what the buildings actually are from top-down view.</a:t>
            </a:r>
          </a:p>
          <a:p>
            <a:pPr marL="171450" lvl="0" indent="-152400" algn="l" rtl="0">
              <a:lnSpc>
                <a:spcPct val="200000"/>
              </a:lnSpc>
              <a:spcBef>
                <a:spcPts val="0"/>
              </a:spcBef>
              <a:spcAft>
                <a:spcPts val="0"/>
              </a:spcAft>
              <a:buClr>
                <a:schemeClr val="dk1"/>
              </a:buClr>
              <a:buSzPts val="1800"/>
              <a:buChar char="●"/>
            </a:pPr>
            <a:r>
              <a:rPr lang="en-US" dirty="0">
                <a:solidFill>
                  <a:schemeClr val="bg2"/>
                </a:solidFill>
              </a:rPr>
              <a:t>Reconstruct semi-occluded objects over a temporal window?</a:t>
            </a:r>
            <a:endParaRPr lang="en-US" sz="1800" dirty="0">
              <a:solidFill>
                <a:schemeClr val="bg2"/>
              </a:solidFill>
            </a:endParaRPr>
          </a:p>
          <a:p>
            <a:pPr marL="171450" lvl="0" indent="-152400" algn="l" rtl="0">
              <a:lnSpc>
                <a:spcPct val="200000"/>
              </a:lnSpc>
              <a:spcBef>
                <a:spcPts val="0"/>
              </a:spcBef>
              <a:spcAft>
                <a:spcPts val="0"/>
              </a:spcAft>
              <a:buClr>
                <a:schemeClr val="dk1"/>
              </a:buClr>
              <a:buSzPts val="1800"/>
              <a:buChar char="●"/>
            </a:pPr>
            <a:endParaRPr sz="1800" dirty="0">
              <a:solidFill>
                <a:schemeClr val="bg2"/>
              </a:solidFill>
            </a:endParaRPr>
          </a:p>
        </p:txBody>
      </p:sp>
    </p:spTree>
    <p:extLst>
      <p:ext uri="{BB962C8B-B14F-4D97-AF65-F5344CB8AC3E}">
        <p14:creationId xmlns:p14="http://schemas.microsoft.com/office/powerpoint/2010/main" val="39073414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20"/>
          <p:cNvSpPr txBox="1">
            <a:spLocks noGrp="1"/>
          </p:cNvSpPr>
          <p:nvPr>
            <p:ph type="title"/>
          </p:nvPr>
        </p:nvSpPr>
        <p:spPr>
          <a:xfrm>
            <a:off x="628650" y="575352"/>
            <a:ext cx="7886700" cy="692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6747"/>
              </a:buClr>
              <a:buSzPts val="3000"/>
              <a:buFont typeface="Arial"/>
              <a:buNone/>
            </a:pPr>
            <a:r>
              <a:rPr lang="en" dirty="0"/>
              <a:t>Why Should We Care &amp; What It’s Good For?</a:t>
            </a:r>
            <a:endParaRPr dirty="0"/>
          </a:p>
        </p:txBody>
      </p:sp>
      <p:sp>
        <p:nvSpPr>
          <p:cNvPr id="85" name="Google Shape;85;p20"/>
          <p:cNvSpPr txBox="1">
            <a:spLocks noGrp="1"/>
          </p:cNvSpPr>
          <p:nvPr>
            <p:ph type="body" idx="1"/>
          </p:nvPr>
        </p:nvSpPr>
        <p:spPr>
          <a:xfrm>
            <a:off x="628650" y="1100277"/>
            <a:ext cx="7886700" cy="916782"/>
          </a:xfrm>
          <a:prstGeom prst="rect">
            <a:avLst/>
          </a:prstGeom>
          <a:noFill/>
          <a:ln>
            <a:noFill/>
          </a:ln>
        </p:spPr>
        <p:txBody>
          <a:bodyPr spcFirstLastPara="1" wrap="square" lIns="91425" tIns="45700" rIns="91425" bIns="45700" anchor="t" anchorCtr="0">
            <a:normAutofit/>
          </a:bodyPr>
          <a:lstStyle/>
          <a:p>
            <a:pPr marL="19050" lvl="0" indent="0" algn="l" rtl="0">
              <a:lnSpc>
                <a:spcPct val="200000"/>
              </a:lnSpc>
              <a:spcBef>
                <a:spcPts val="0"/>
              </a:spcBef>
              <a:spcAft>
                <a:spcPts val="0"/>
              </a:spcAft>
              <a:buClr>
                <a:schemeClr val="dk1"/>
              </a:buClr>
              <a:buSzPts val="1800"/>
              <a:buNone/>
            </a:pPr>
            <a:r>
              <a:rPr lang="en-US" sz="1800" dirty="0">
                <a:solidFill>
                  <a:schemeClr val="tx1"/>
                </a:solidFill>
              </a:rPr>
              <a:t>Remote Sensing: Identifying buildings from top-view satellite images.</a:t>
            </a:r>
          </a:p>
          <a:p>
            <a:pPr marL="171450" lvl="0" indent="-152400" algn="l" rtl="0">
              <a:lnSpc>
                <a:spcPct val="200000"/>
              </a:lnSpc>
              <a:spcBef>
                <a:spcPts val="0"/>
              </a:spcBef>
              <a:spcAft>
                <a:spcPts val="0"/>
              </a:spcAft>
              <a:buClr>
                <a:schemeClr val="dk1"/>
              </a:buClr>
              <a:buSzPts val="1800"/>
              <a:buChar char="●"/>
            </a:pPr>
            <a:endParaRPr sz="1800" dirty="0">
              <a:solidFill>
                <a:schemeClr val="bg2"/>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8650" y="1792976"/>
            <a:ext cx="3634740" cy="2687583"/>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0" y="1792976"/>
            <a:ext cx="3474720" cy="2758440"/>
          </a:xfrm>
          <a:prstGeom prst="rect">
            <a:avLst/>
          </a:prstGeom>
        </p:spPr>
      </p:pic>
    </p:spTree>
    <p:extLst>
      <p:ext uri="{BB962C8B-B14F-4D97-AF65-F5344CB8AC3E}">
        <p14:creationId xmlns:p14="http://schemas.microsoft.com/office/powerpoint/2010/main" val="36627058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20"/>
          <p:cNvSpPr txBox="1">
            <a:spLocks noGrp="1"/>
          </p:cNvSpPr>
          <p:nvPr>
            <p:ph type="title"/>
          </p:nvPr>
        </p:nvSpPr>
        <p:spPr>
          <a:xfrm>
            <a:off x="628650" y="575352"/>
            <a:ext cx="7886700" cy="692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6747"/>
              </a:buClr>
              <a:buSzPts val="3000"/>
              <a:buFont typeface="Arial"/>
              <a:buNone/>
            </a:pPr>
            <a:r>
              <a:rPr lang="en" dirty="0"/>
              <a:t>Why Should We Care &amp; What It’s Good For?</a:t>
            </a:r>
            <a:endParaRPr dirty="0"/>
          </a:p>
        </p:txBody>
      </p:sp>
      <p:sp>
        <p:nvSpPr>
          <p:cNvPr id="85" name="Google Shape;85;p20"/>
          <p:cNvSpPr txBox="1">
            <a:spLocks noGrp="1"/>
          </p:cNvSpPr>
          <p:nvPr>
            <p:ph type="body" idx="1"/>
          </p:nvPr>
        </p:nvSpPr>
        <p:spPr>
          <a:xfrm>
            <a:off x="628650" y="1369219"/>
            <a:ext cx="7886700" cy="3263400"/>
          </a:xfrm>
          <a:prstGeom prst="rect">
            <a:avLst/>
          </a:prstGeom>
          <a:noFill/>
          <a:ln>
            <a:noFill/>
          </a:ln>
        </p:spPr>
        <p:txBody>
          <a:bodyPr spcFirstLastPara="1" wrap="square" lIns="91425" tIns="45700" rIns="91425" bIns="45700" anchor="t" anchorCtr="0">
            <a:normAutofit lnSpcReduction="10000"/>
          </a:bodyPr>
          <a:lstStyle/>
          <a:p>
            <a:pPr marL="19050" lvl="0" indent="0">
              <a:lnSpc>
                <a:spcPct val="200000"/>
              </a:lnSpc>
              <a:spcBef>
                <a:spcPts val="0"/>
              </a:spcBef>
              <a:buClr>
                <a:schemeClr val="dk1"/>
              </a:buClr>
              <a:buSzPts val="1800"/>
              <a:buNone/>
            </a:pPr>
            <a:r>
              <a:rPr lang="en-US" dirty="0">
                <a:solidFill>
                  <a:schemeClr val="tx1"/>
                </a:solidFill>
              </a:rPr>
              <a:t>Autonomous Vehicles :</a:t>
            </a:r>
            <a:endParaRPr lang="en-US" sz="1800" dirty="0">
              <a:solidFill>
                <a:schemeClr val="tx1"/>
              </a:solidFill>
            </a:endParaRPr>
          </a:p>
          <a:p>
            <a:pPr marL="171450" lvl="0" indent="-152400" algn="l" rtl="0">
              <a:lnSpc>
                <a:spcPct val="200000"/>
              </a:lnSpc>
              <a:spcBef>
                <a:spcPts val="0"/>
              </a:spcBef>
              <a:spcAft>
                <a:spcPts val="0"/>
              </a:spcAft>
              <a:buClr>
                <a:schemeClr val="dk1"/>
              </a:buClr>
              <a:buSzPts val="1800"/>
              <a:buChar char="●"/>
            </a:pPr>
            <a:r>
              <a:rPr lang="en-US" sz="1800" dirty="0">
                <a:solidFill>
                  <a:schemeClr val="bg2"/>
                </a:solidFill>
              </a:rPr>
              <a:t>Allows you to image vehicles in front of you that are fully occluded.</a:t>
            </a:r>
          </a:p>
          <a:p>
            <a:pPr marL="171450" lvl="0" indent="-152400" algn="l" rtl="0">
              <a:lnSpc>
                <a:spcPct val="200000"/>
              </a:lnSpc>
              <a:spcBef>
                <a:spcPts val="0"/>
              </a:spcBef>
              <a:spcAft>
                <a:spcPts val="0"/>
              </a:spcAft>
              <a:buClr>
                <a:schemeClr val="dk1"/>
              </a:buClr>
              <a:buSzPts val="1800"/>
              <a:buChar char="●"/>
            </a:pPr>
            <a:r>
              <a:rPr lang="en-US" dirty="0">
                <a:solidFill>
                  <a:schemeClr val="bg2"/>
                </a:solidFill>
              </a:rPr>
              <a:t>Allows you to image vehicles behind you that are fully occluded.</a:t>
            </a:r>
          </a:p>
          <a:p>
            <a:pPr marL="171450" lvl="0" indent="-152400" algn="l" rtl="0">
              <a:lnSpc>
                <a:spcPct val="200000"/>
              </a:lnSpc>
              <a:spcBef>
                <a:spcPts val="0"/>
              </a:spcBef>
              <a:spcAft>
                <a:spcPts val="0"/>
              </a:spcAft>
              <a:buClr>
                <a:schemeClr val="dk1"/>
              </a:buClr>
              <a:buSzPts val="1800"/>
              <a:buChar char="●"/>
            </a:pPr>
            <a:r>
              <a:rPr lang="en-US" dirty="0">
                <a:solidFill>
                  <a:schemeClr val="bg2"/>
                </a:solidFill>
              </a:rPr>
              <a:t>Can see occluded pedestrians to prevent accidents.</a:t>
            </a:r>
          </a:p>
          <a:p>
            <a:pPr marL="171450" lvl="0" indent="-152400" algn="l" rtl="0">
              <a:lnSpc>
                <a:spcPct val="200000"/>
              </a:lnSpc>
              <a:spcBef>
                <a:spcPts val="0"/>
              </a:spcBef>
              <a:spcAft>
                <a:spcPts val="0"/>
              </a:spcAft>
              <a:buClr>
                <a:schemeClr val="dk1"/>
              </a:buClr>
              <a:buSzPts val="1800"/>
              <a:buChar char="●"/>
            </a:pPr>
            <a:r>
              <a:rPr lang="en-US" sz="1800" dirty="0">
                <a:solidFill>
                  <a:schemeClr val="bg2"/>
                </a:solidFill>
              </a:rPr>
              <a:t>Gives better overall awareness to the autonomous driving system allowing for a safer and more robust autonomous driving system.</a:t>
            </a:r>
          </a:p>
          <a:p>
            <a:pPr marL="171450" lvl="0" indent="-152400" algn="l" rtl="0">
              <a:lnSpc>
                <a:spcPct val="200000"/>
              </a:lnSpc>
              <a:spcBef>
                <a:spcPts val="0"/>
              </a:spcBef>
              <a:spcAft>
                <a:spcPts val="0"/>
              </a:spcAft>
              <a:buClr>
                <a:schemeClr val="dk1"/>
              </a:buClr>
              <a:buSzPts val="1800"/>
              <a:buChar char="●"/>
            </a:pPr>
            <a:endParaRPr sz="1800" dirty="0">
              <a:solidFill>
                <a:schemeClr val="bg2"/>
              </a:solidFill>
            </a:endParaRPr>
          </a:p>
        </p:txBody>
      </p:sp>
    </p:spTree>
    <p:extLst>
      <p:ext uri="{BB962C8B-B14F-4D97-AF65-F5344CB8AC3E}">
        <p14:creationId xmlns:p14="http://schemas.microsoft.com/office/powerpoint/2010/main" val="4153472320"/>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256</TotalTime>
  <Words>1220</Words>
  <Application>Microsoft Macintosh PowerPoint</Application>
  <PresentationFormat>On-screen Show (16:9)</PresentationFormat>
  <Paragraphs>101</Paragraphs>
  <Slides>31</Slides>
  <Notes>28</Notes>
  <HiddenSlides>0</HiddenSlides>
  <MMClips>2</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31</vt:i4>
      </vt:variant>
    </vt:vector>
  </HeadingPairs>
  <TitlesOfParts>
    <vt:vector size="34" baseType="lpstr">
      <vt:lpstr>Arial</vt:lpstr>
      <vt:lpstr>Cambria Math</vt:lpstr>
      <vt:lpstr>Simple Light</vt:lpstr>
      <vt:lpstr>Confocal Non-Line-of-Sight Imaging Group 2</vt:lpstr>
      <vt:lpstr>What Is Confocal Non-Line-of-Sight Imaging?</vt:lpstr>
      <vt:lpstr>Why Should We Care &amp; What It’s Good For?</vt:lpstr>
      <vt:lpstr>Why Should We Care &amp; What It’s Good For?</vt:lpstr>
      <vt:lpstr>Why Should We Care &amp; What It’s Good For?</vt:lpstr>
      <vt:lpstr>Why Should We Care &amp; What It’s Good For?</vt:lpstr>
      <vt:lpstr>Why Should We Care &amp; What It’s Good For?</vt:lpstr>
      <vt:lpstr>Why Should We Care &amp; What It’s Good For?</vt:lpstr>
      <vt:lpstr>Why Should We Care &amp; What It’s Good For?</vt:lpstr>
      <vt:lpstr>Why Should We Care &amp; What It’s Good For?</vt:lpstr>
      <vt:lpstr>Why Should We Care &amp; What It’s Good For?</vt:lpstr>
      <vt:lpstr>Imaging System Setup</vt:lpstr>
      <vt:lpstr>Imaging System Setup</vt:lpstr>
      <vt:lpstr>How Does It Work?</vt:lpstr>
      <vt:lpstr>How Does It Work?</vt:lpstr>
      <vt:lpstr>How Does It Work?</vt:lpstr>
      <vt:lpstr>How Does It Work?</vt:lpstr>
      <vt:lpstr>How Does It Work?</vt:lpstr>
      <vt:lpstr>How Does It Work?</vt:lpstr>
      <vt:lpstr>Implementation &amp; Modifications</vt:lpstr>
      <vt:lpstr>Implementation &amp; Modifications</vt:lpstr>
      <vt:lpstr>Results: Indoors</vt:lpstr>
      <vt:lpstr>Results: Outdoors</vt:lpstr>
      <vt:lpstr>Results: Diffuse </vt:lpstr>
      <vt:lpstr>Modifications </vt:lpstr>
      <vt:lpstr>Results: Indoors Gaussian Pre Processing</vt:lpstr>
      <vt:lpstr>Results: Indoors Gaussian Post Processing</vt:lpstr>
      <vt:lpstr>Result: Indoor Pre vs Post Processing</vt:lpstr>
      <vt:lpstr>How To Improve?</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Confocal Non-Line-of-Sight Imaging Group 2</dc:title>
  <cp:lastModifiedBy>Morera, Hunter</cp:lastModifiedBy>
  <cp:revision>54</cp:revision>
  <dcterms:modified xsi:type="dcterms:W3CDTF">2021-04-28T19:14:46Z</dcterms:modified>
</cp:coreProperties>
</file>